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23" r:id="rId5"/>
    <p:sldMasterId id="2147483725" r:id="rId6"/>
    <p:sldMasterId id="2147483732" r:id="rId7"/>
    <p:sldMasterId id="2147483743" r:id="rId8"/>
    <p:sldMasterId id="2147483746" r:id="rId9"/>
    <p:sldMasterId id="2147483780" r:id="rId10"/>
    <p:sldMasterId id="2147483796" r:id="rId11"/>
    <p:sldMasterId id="2147483815" r:id="rId12"/>
  </p:sldMasterIdLst>
  <p:notesMasterIdLst>
    <p:notesMasterId r:id="rId50"/>
  </p:notesMasterIdLst>
  <p:handoutMasterIdLst>
    <p:handoutMasterId r:id="rId51"/>
  </p:handoutMasterIdLst>
  <p:sldIdLst>
    <p:sldId id="256" r:id="rId13"/>
    <p:sldId id="1976" r:id="rId14"/>
    <p:sldId id="1978" r:id="rId15"/>
    <p:sldId id="2021" r:id="rId16"/>
    <p:sldId id="2023" r:id="rId17"/>
    <p:sldId id="1993" r:id="rId18"/>
    <p:sldId id="1999" r:id="rId19"/>
    <p:sldId id="2000" r:id="rId20"/>
    <p:sldId id="2003" r:id="rId21"/>
    <p:sldId id="2007" r:id="rId22"/>
    <p:sldId id="2009" r:id="rId23"/>
    <p:sldId id="2011" r:id="rId24"/>
    <p:sldId id="2016" r:id="rId25"/>
    <p:sldId id="2026" r:id="rId26"/>
    <p:sldId id="2033" r:id="rId27"/>
    <p:sldId id="2034" r:id="rId28"/>
    <p:sldId id="2036" r:id="rId29"/>
    <p:sldId id="2037" r:id="rId30"/>
    <p:sldId id="1925" r:id="rId31"/>
    <p:sldId id="1926" r:id="rId32"/>
    <p:sldId id="1927" r:id="rId33"/>
    <p:sldId id="1928" r:id="rId34"/>
    <p:sldId id="1929" r:id="rId35"/>
    <p:sldId id="1930" r:id="rId36"/>
    <p:sldId id="1968" r:id="rId37"/>
    <p:sldId id="1984" r:id="rId38"/>
    <p:sldId id="1888" r:id="rId39"/>
    <p:sldId id="1957" r:id="rId40"/>
    <p:sldId id="2048" r:id="rId41"/>
    <p:sldId id="1948" r:id="rId42"/>
    <p:sldId id="1974" r:id="rId43"/>
    <p:sldId id="2049" r:id="rId44"/>
    <p:sldId id="2052" r:id="rId45"/>
    <p:sldId id="2053" r:id="rId46"/>
    <p:sldId id="2054" r:id="rId47"/>
    <p:sldId id="1975" r:id="rId48"/>
    <p:sldId id="1816" r:id="rId4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155194-190A-1810-5ABB-A6A9020ACF76}" name="Alexy Leblois" initials="" userId="S::aleblois@seclab-security.com::fd5ebfc6-afff-43b2-bdca-f7b49190fc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E39B"/>
    <a:srgbClr val="82009D"/>
    <a:srgbClr val="CBFFD8"/>
    <a:srgbClr val="D5FFDC"/>
    <a:srgbClr val="F3D9FF"/>
    <a:srgbClr val="F4C4FF"/>
    <a:srgbClr val="9D46C1"/>
    <a:srgbClr val="A73AC0"/>
    <a:srgbClr val="AB00CF"/>
    <a:srgbClr val="C043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8D79F8-A05E-AE42-8C20-613A8491C576}" v="1" dt="2026-03-23T16:07:34.5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68"/>
    <p:restoredTop sz="78571"/>
  </p:normalViewPr>
  <p:slideViewPr>
    <p:cSldViewPr snapToGrid="0">
      <p:cViewPr varScale="1">
        <p:scale>
          <a:sx n="87" d="100"/>
          <a:sy n="87" d="100"/>
        </p:scale>
        <p:origin x="1200" y="20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60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eu Bonenfant" userId="e0bf74d8-281a-4905-b624-a41a910e068b" providerId="ADAL" clId="{FB14D4F7-0859-5E49-9A8D-E42682ED70F5}"/>
    <pc:docChg chg="undo custSel addSld delSld modSld sldOrd">
      <pc:chgData name="Matthieu Bonenfant" userId="e0bf74d8-281a-4905-b624-a41a910e068b" providerId="ADAL" clId="{FB14D4F7-0859-5E49-9A8D-E42682ED70F5}" dt="2026-03-04T12:51:57.515" v="2229" actId="207"/>
      <pc:docMkLst>
        <pc:docMk/>
      </pc:docMkLst>
      <pc:sldChg chg="addSp delSp modSp mod">
        <pc:chgData name="Matthieu Bonenfant" userId="e0bf74d8-281a-4905-b624-a41a910e068b" providerId="ADAL" clId="{FB14D4F7-0859-5E49-9A8D-E42682ED70F5}" dt="2026-02-27T15:24:44.519" v="1946"/>
        <pc:sldMkLst>
          <pc:docMk/>
          <pc:sldMk cId="741269593" sldId="1816"/>
        </pc:sldMkLst>
        <pc:spChg chg="mod">
          <ac:chgData name="Matthieu Bonenfant" userId="e0bf74d8-281a-4905-b624-a41a910e068b" providerId="ADAL" clId="{FB14D4F7-0859-5E49-9A8D-E42682ED70F5}" dt="2026-02-27T15:24:32.083" v="1943" actId="20577"/>
          <ac:spMkLst>
            <pc:docMk/>
            <pc:sldMk cId="741269593" sldId="1816"/>
            <ac:spMk id="3" creationId="{337839FA-4093-DEB9-91A0-94A2FAB55DAE}"/>
          </ac:spMkLst>
        </pc:spChg>
      </pc:sldChg>
      <pc:sldChg chg="modSp mod">
        <pc:chgData name="Matthieu Bonenfant" userId="e0bf74d8-281a-4905-b624-a41a910e068b" providerId="ADAL" clId="{FB14D4F7-0859-5E49-9A8D-E42682ED70F5}" dt="2026-02-26T21:12:57.043" v="1228" actId="20577"/>
        <pc:sldMkLst>
          <pc:docMk/>
          <pc:sldMk cId="1142972514" sldId="1888"/>
        </pc:sldMkLst>
        <pc:spChg chg="mod">
          <ac:chgData name="Matthieu Bonenfant" userId="e0bf74d8-281a-4905-b624-a41a910e068b" providerId="ADAL" clId="{FB14D4F7-0859-5E49-9A8D-E42682ED70F5}" dt="2026-02-26T21:11:09.030" v="1159" actId="20577"/>
          <ac:spMkLst>
            <pc:docMk/>
            <pc:sldMk cId="1142972514" sldId="1888"/>
            <ac:spMk id="2" creationId="{2FE54D2F-BA70-440B-F92A-92406272B526}"/>
          </ac:spMkLst>
        </pc:spChg>
        <pc:spChg chg="mod">
          <ac:chgData name="Matthieu Bonenfant" userId="e0bf74d8-281a-4905-b624-a41a910e068b" providerId="ADAL" clId="{FB14D4F7-0859-5E49-9A8D-E42682ED70F5}" dt="2026-02-26T21:09:48.902" v="1094" actId="20577"/>
          <ac:spMkLst>
            <pc:docMk/>
            <pc:sldMk cId="1142972514" sldId="1888"/>
            <ac:spMk id="5" creationId="{CA5710EF-FEDC-F8A8-CE79-04195EEE6C11}"/>
          </ac:spMkLst>
        </pc:spChg>
        <pc:spChg chg="mod">
          <ac:chgData name="Matthieu Bonenfant" userId="e0bf74d8-281a-4905-b624-a41a910e068b" providerId="ADAL" clId="{FB14D4F7-0859-5E49-9A8D-E42682ED70F5}" dt="2026-02-26T21:09:54.561" v="1107" actId="20577"/>
          <ac:spMkLst>
            <pc:docMk/>
            <pc:sldMk cId="1142972514" sldId="1888"/>
            <ac:spMk id="6" creationId="{B8673E3D-57B6-D82C-C523-19D9C7EF89AE}"/>
          </ac:spMkLst>
        </pc:spChg>
        <pc:spChg chg="mod">
          <ac:chgData name="Matthieu Bonenfant" userId="e0bf74d8-281a-4905-b624-a41a910e068b" providerId="ADAL" clId="{FB14D4F7-0859-5E49-9A8D-E42682ED70F5}" dt="2026-02-26T21:11:46.235" v="1177" actId="20577"/>
          <ac:spMkLst>
            <pc:docMk/>
            <pc:sldMk cId="1142972514" sldId="1888"/>
            <ac:spMk id="7" creationId="{57274D8C-6339-B917-6F24-010D4E27BFA7}"/>
          </ac:spMkLst>
        </pc:spChg>
        <pc:spChg chg="mod">
          <ac:chgData name="Matthieu Bonenfant" userId="e0bf74d8-281a-4905-b624-a41a910e068b" providerId="ADAL" clId="{FB14D4F7-0859-5E49-9A8D-E42682ED70F5}" dt="2026-02-26T21:09:59.943" v="1114" actId="20577"/>
          <ac:spMkLst>
            <pc:docMk/>
            <pc:sldMk cId="1142972514" sldId="1888"/>
            <ac:spMk id="31" creationId="{CFB3A5C3-7EFC-5EA8-E6C2-6040F85538B8}"/>
          </ac:spMkLst>
        </pc:spChg>
        <pc:spChg chg="mod">
          <ac:chgData name="Matthieu Bonenfant" userId="e0bf74d8-281a-4905-b624-a41a910e068b" providerId="ADAL" clId="{FB14D4F7-0859-5E49-9A8D-E42682ED70F5}" dt="2026-02-26T21:10:03.930" v="1121" actId="20577"/>
          <ac:spMkLst>
            <pc:docMk/>
            <pc:sldMk cId="1142972514" sldId="1888"/>
            <ac:spMk id="33" creationId="{42E3E9B5-C57C-5B18-FA90-F2D9EB6D8841}"/>
          </ac:spMkLst>
        </pc:spChg>
        <pc:spChg chg="mod">
          <ac:chgData name="Matthieu Bonenfant" userId="e0bf74d8-281a-4905-b624-a41a910e068b" providerId="ADAL" clId="{FB14D4F7-0859-5E49-9A8D-E42682ED70F5}" dt="2026-02-26T21:12:57.043" v="1228" actId="20577"/>
          <ac:spMkLst>
            <pc:docMk/>
            <pc:sldMk cId="1142972514" sldId="1888"/>
            <ac:spMk id="34" creationId="{D51B55DD-24FE-518D-B65B-A1F5036A62F6}"/>
          </ac:spMkLst>
        </pc:spChg>
        <pc:spChg chg="mod">
          <ac:chgData name="Matthieu Bonenfant" userId="e0bf74d8-281a-4905-b624-a41a910e068b" providerId="ADAL" clId="{FB14D4F7-0859-5E49-9A8D-E42682ED70F5}" dt="2026-02-26T21:10:13.752" v="1128" actId="20577"/>
          <ac:spMkLst>
            <pc:docMk/>
            <pc:sldMk cId="1142972514" sldId="1888"/>
            <ac:spMk id="41" creationId="{1A15135C-EEDF-D9D0-A16D-5E8113A991E3}"/>
          </ac:spMkLst>
        </pc:spChg>
        <pc:spChg chg="mod">
          <ac:chgData name="Matthieu Bonenfant" userId="e0bf74d8-281a-4905-b624-a41a910e068b" providerId="ADAL" clId="{FB14D4F7-0859-5E49-9A8D-E42682ED70F5}" dt="2026-02-26T21:10:17.548" v="1135" actId="20577"/>
          <ac:spMkLst>
            <pc:docMk/>
            <pc:sldMk cId="1142972514" sldId="1888"/>
            <ac:spMk id="42" creationId="{15FE0602-85B3-4586-8567-6A5FB201EE14}"/>
          </ac:spMkLst>
        </pc:spChg>
        <pc:spChg chg="mod">
          <ac:chgData name="Matthieu Bonenfant" userId="e0bf74d8-281a-4905-b624-a41a910e068b" providerId="ADAL" clId="{FB14D4F7-0859-5E49-9A8D-E42682ED70F5}" dt="2026-02-26T21:10:23.852" v="1141" actId="20577"/>
          <ac:spMkLst>
            <pc:docMk/>
            <pc:sldMk cId="1142972514" sldId="1888"/>
            <ac:spMk id="43" creationId="{4A6E63C6-AC8B-4231-85C9-CCD1A3450E02}"/>
          </ac:spMkLst>
        </pc:spChg>
        <pc:spChg chg="mod">
          <ac:chgData name="Matthieu Bonenfant" userId="e0bf74d8-281a-4905-b624-a41a910e068b" providerId="ADAL" clId="{FB14D4F7-0859-5E49-9A8D-E42682ED70F5}" dt="2026-02-26T21:09:37.185" v="1081" actId="20577"/>
          <ac:spMkLst>
            <pc:docMk/>
            <pc:sldMk cId="1142972514" sldId="1888"/>
            <ac:spMk id="51" creationId="{65F440B3-5D8F-641C-02FF-CF85D2607F57}"/>
          </ac:spMkLst>
        </pc:spChg>
      </pc:sldChg>
      <pc:sldChg chg="delSp mod">
        <pc:chgData name="Matthieu Bonenfant" userId="e0bf74d8-281a-4905-b624-a41a910e068b" providerId="ADAL" clId="{FB14D4F7-0859-5E49-9A8D-E42682ED70F5}" dt="2026-03-02T16:38:22.723" v="2150" actId="478"/>
        <pc:sldMkLst>
          <pc:docMk/>
          <pc:sldMk cId="380318104" sldId="1925"/>
        </pc:sldMkLst>
      </pc:sldChg>
      <pc:sldChg chg="modSp mod ord modShow">
        <pc:chgData name="Matthieu Bonenfant" userId="e0bf74d8-281a-4905-b624-a41a910e068b" providerId="ADAL" clId="{FB14D4F7-0859-5E49-9A8D-E42682ED70F5}" dt="2026-02-26T21:44:57.466" v="1693" actId="20577"/>
        <pc:sldMkLst>
          <pc:docMk/>
          <pc:sldMk cId="4184243546" sldId="1948"/>
        </pc:sldMkLst>
        <pc:spChg chg="mod">
          <ac:chgData name="Matthieu Bonenfant" userId="e0bf74d8-281a-4905-b624-a41a910e068b" providerId="ADAL" clId="{FB14D4F7-0859-5E49-9A8D-E42682ED70F5}" dt="2026-02-26T21:23:54.309" v="1410" actId="20577"/>
          <ac:spMkLst>
            <pc:docMk/>
            <pc:sldMk cId="4184243546" sldId="1948"/>
            <ac:spMk id="2" creationId="{2FF84839-B721-BC5C-1C26-3676E6EE4190}"/>
          </ac:spMkLst>
        </pc:spChg>
        <pc:spChg chg="mod">
          <ac:chgData name="Matthieu Bonenfant" userId="e0bf74d8-281a-4905-b624-a41a910e068b" providerId="ADAL" clId="{FB14D4F7-0859-5E49-9A8D-E42682ED70F5}" dt="2026-02-26T21:44:35.561" v="1673" actId="20577"/>
          <ac:spMkLst>
            <pc:docMk/>
            <pc:sldMk cId="4184243546" sldId="1948"/>
            <ac:spMk id="23" creationId="{DC1C52FC-D017-0801-9524-404EDC52CD81}"/>
          </ac:spMkLst>
        </pc:spChg>
        <pc:spChg chg="mod">
          <ac:chgData name="Matthieu Bonenfant" userId="e0bf74d8-281a-4905-b624-a41a910e068b" providerId="ADAL" clId="{FB14D4F7-0859-5E49-9A8D-E42682ED70F5}" dt="2026-02-26T21:44:41.165" v="1677" actId="20577"/>
          <ac:spMkLst>
            <pc:docMk/>
            <pc:sldMk cId="4184243546" sldId="1948"/>
            <ac:spMk id="25" creationId="{2F9FD34B-7D52-C668-8307-2F9A9C7B8BC3}"/>
          </ac:spMkLst>
        </pc:spChg>
        <pc:spChg chg="mod">
          <ac:chgData name="Matthieu Bonenfant" userId="e0bf74d8-281a-4905-b624-a41a910e068b" providerId="ADAL" clId="{FB14D4F7-0859-5E49-9A8D-E42682ED70F5}" dt="2026-02-26T21:44:45.264" v="1681" actId="20577"/>
          <ac:spMkLst>
            <pc:docMk/>
            <pc:sldMk cId="4184243546" sldId="1948"/>
            <ac:spMk id="26" creationId="{9946806F-DE37-C922-BA70-28D9469D33FC}"/>
          </ac:spMkLst>
        </pc:spChg>
        <pc:spChg chg="mod">
          <ac:chgData name="Matthieu Bonenfant" userId="e0bf74d8-281a-4905-b624-a41a910e068b" providerId="ADAL" clId="{FB14D4F7-0859-5E49-9A8D-E42682ED70F5}" dt="2026-02-26T21:44:50.056" v="1685" actId="20577"/>
          <ac:spMkLst>
            <pc:docMk/>
            <pc:sldMk cId="4184243546" sldId="1948"/>
            <ac:spMk id="28" creationId="{F40C05CA-5772-40AC-6195-5E3BC5E3CF36}"/>
          </ac:spMkLst>
        </pc:spChg>
        <pc:spChg chg="mod">
          <ac:chgData name="Matthieu Bonenfant" userId="e0bf74d8-281a-4905-b624-a41a910e068b" providerId="ADAL" clId="{FB14D4F7-0859-5E49-9A8D-E42682ED70F5}" dt="2026-02-26T21:44:53.987" v="1689" actId="20577"/>
          <ac:spMkLst>
            <pc:docMk/>
            <pc:sldMk cId="4184243546" sldId="1948"/>
            <ac:spMk id="29" creationId="{2C38557E-4309-5A6E-995F-E089BAD961E4}"/>
          </ac:spMkLst>
        </pc:spChg>
        <pc:spChg chg="mod">
          <ac:chgData name="Matthieu Bonenfant" userId="e0bf74d8-281a-4905-b624-a41a910e068b" providerId="ADAL" clId="{FB14D4F7-0859-5E49-9A8D-E42682ED70F5}" dt="2026-02-26T21:44:57.466" v="1693" actId="20577"/>
          <ac:spMkLst>
            <pc:docMk/>
            <pc:sldMk cId="4184243546" sldId="1948"/>
            <ac:spMk id="30" creationId="{472517C7-78FB-A385-E907-64451769A393}"/>
          </ac:spMkLst>
        </pc:spChg>
      </pc:sldChg>
      <pc:sldChg chg="modSp mod ord modShow">
        <pc:chgData name="Matthieu Bonenfant" userId="e0bf74d8-281a-4905-b624-a41a910e068b" providerId="ADAL" clId="{FB14D4F7-0859-5E49-9A8D-E42682ED70F5}" dt="2026-02-26T21:15:22.281" v="1241"/>
        <pc:sldMkLst>
          <pc:docMk/>
          <pc:sldMk cId="156174348" sldId="1957"/>
        </pc:sldMkLst>
        <pc:spChg chg="mod">
          <ac:chgData name="Matthieu Bonenfant" userId="e0bf74d8-281a-4905-b624-a41a910e068b" providerId="ADAL" clId="{FB14D4F7-0859-5E49-9A8D-E42682ED70F5}" dt="2026-02-26T21:15:22.281" v="1241"/>
          <ac:spMkLst>
            <pc:docMk/>
            <pc:sldMk cId="156174348" sldId="1957"/>
            <ac:spMk id="2" creationId="{B7ADA4BD-CEE8-69A3-62CC-4BAB4820E89F}"/>
          </ac:spMkLst>
        </pc:spChg>
      </pc:sldChg>
      <pc:sldChg chg="addSp delSp modSp add mod">
        <pc:chgData name="Matthieu Bonenfant" userId="e0bf74d8-281a-4905-b624-a41a910e068b" providerId="ADAL" clId="{FB14D4F7-0859-5E49-9A8D-E42682ED70F5}" dt="2026-02-26T22:02:59.217" v="1928" actId="20577"/>
        <pc:sldMkLst>
          <pc:docMk/>
          <pc:sldMk cId="1616698845" sldId="1974"/>
        </pc:sldMkLst>
        <pc:spChg chg="add del mod">
          <ac:chgData name="Matthieu Bonenfant" userId="e0bf74d8-281a-4905-b624-a41a910e068b" providerId="ADAL" clId="{FB14D4F7-0859-5E49-9A8D-E42682ED70F5}" dt="2026-02-26T22:02:59.217" v="1928" actId="20577"/>
          <ac:spMkLst>
            <pc:docMk/>
            <pc:sldMk cId="1616698845" sldId="1974"/>
            <ac:spMk id="2" creationId="{3970794E-812C-5A85-68C3-C14F6530AF97}"/>
          </ac:spMkLst>
        </pc:spChg>
      </pc:sldChg>
      <pc:sldChg chg="modSp add mod">
        <pc:chgData name="Matthieu Bonenfant" userId="e0bf74d8-281a-4905-b624-a41a910e068b" providerId="ADAL" clId="{FB14D4F7-0859-5E49-9A8D-E42682ED70F5}" dt="2026-03-02T16:35:16.317" v="2015" actId="20577"/>
        <pc:sldMkLst>
          <pc:docMk/>
          <pc:sldMk cId="889999484" sldId="1975"/>
        </pc:sldMkLst>
        <pc:spChg chg="mod">
          <ac:chgData name="Matthieu Bonenfant" userId="e0bf74d8-281a-4905-b624-a41a910e068b" providerId="ADAL" clId="{FB14D4F7-0859-5E49-9A8D-E42682ED70F5}" dt="2026-03-02T16:34:53.262" v="1972" actId="20577"/>
          <ac:spMkLst>
            <pc:docMk/>
            <pc:sldMk cId="889999484" sldId="1975"/>
            <ac:spMk id="2" creationId="{E467B3C5-A171-C358-0C63-3D8EB3155AA2}"/>
          </ac:spMkLst>
        </pc:spChg>
        <pc:spChg chg="mod">
          <ac:chgData name="Matthieu Bonenfant" userId="e0bf74d8-281a-4905-b624-a41a910e068b" providerId="ADAL" clId="{FB14D4F7-0859-5E49-9A8D-E42682ED70F5}" dt="2026-03-02T16:35:05.874" v="1992" actId="20577"/>
          <ac:spMkLst>
            <pc:docMk/>
            <pc:sldMk cId="889999484" sldId="1975"/>
            <ac:spMk id="3" creationId="{0543E188-F502-5004-C3D7-540251F686D4}"/>
          </ac:spMkLst>
        </pc:spChg>
        <pc:spChg chg="mod">
          <ac:chgData name="Matthieu Bonenfant" userId="e0bf74d8-281a-4905-b624-a41a910e068b" providerId="ADAL" clId="{FB14D4F7-0859-5E49-9A8D-E42682ED70F5}" dt="2026-03-02T16:35:16.317" v="2015" actId="20577"/>
          <ac:spMkLst>
            <pc:docMk/>
            <pc:sldMk cId="889999484" sldId="1975"/>
            <ac:spMk id="8" creationId="{FBAD1EA1-BCC8-B4B2-F52D-74B6C8A95265}"/>
          </ac:spMkLst>
        </pc:spChg>
      </pc:sldChg>
      <pc:sldChg chg="modSp add mod">
        <pc:chgData name="Matthieu Bonenfant" userId="e0bf74d8-281a-4905-b624-a41a910e068b" providerId="ADAL" clId="{FB14D4F7-0859-5E49-9A8D-E42682ED70F5}" dt="2026-02-26T17:00:02.590" v="188" actId="1038"/>
        <pc:sldMkLst>
          <pc:docMk/>
          <pc:sldMk cId="1565105947" sldId="1976"/>
        </pc:sldMkLst>
        <pc:spChg chg="mod">
          <ac:chgData name="Matthieu Bonenfant" userId="e0bf74d8-281a-4905-b624-a41a910e068b" providerId="ADAL" clId="{FB14D4F7-0859-5E49-9A8D-E42682ED70F5}" dt="2026-02-26T17:00:02.590" v="188" actId="1038"/>
          <ac:spMkLst>
            <pc:docMk/>
            <pc:sldMk cId="1565105947" sldId="1976"/>
            <ac:spMk id="20" creationId="{E0284811-5411-C033-B928-7D9A0C987F71}"/>
          </ac:spMkLst>
        </pc:spChg>
      </pc:sldChg>
      <pc:sldChg chg="modSp add mod">
        <pc:chgData name="Matthieu Bonenfant" userId="e0bf74d8-281a-4905-b624-a41a910e068b" providerId="ADAL" clId="{FB14D4F7-0859-5E49-9A8D-E42682ED70F5}" dt="2026-02-27T15:53:19.273" v="1953" actId="20577"/>
        <pc:sldMkLst>
          <pc:docMk/>
          <pc:sldMk cId="2045002086" sldId="1978"/>
        </pc:sldMkLst>
        <pc:spChg chg="mod">
          <ac:chgData name="Matthieu Bonenfant" userId="e0bf74d8-281a-4905-b624-a41a910e068b" providerId="ADAL" clId="{FB14D4F7-0859-5E49-9A8D-E42682ED70F5}" dt="2026-02-27T15:53:19.273" v="1953" actId="20577"/>
          <ac:spMkLst>
            <pc:docMk/>
            <pc:sldMk cId="2045002086" sldId="1978"/>
            <ac:spMk id="6" creationId="{60DB74F1-F7FE-41EB-5C3C-F72560A31DB4}"/>
          </ac:spMkLst>
        </pc:spChg>
        <pc:spChg chg="mod">
          <ac:chgData name="Matthieu Bonenfant" userId="e0bf74d8-281a-4905-b624-a41a910e068b" providerId="ADAL" clId="{FB14D4F7-0859-5E49-9A8D-E42682ED70F5}" dt="2026-02-26T16:59:46.853" v="167" actId="20577"/>
          <ac:spMkLst>
            <pc:docMk/>
            <pc:sldMk cId="2045002086" sldId="1978"/>
            <ac:spMk id="20" creationId="{E0284811-5411-C033-B928-7D9A0C987F71}"/>
          </ac:spMkLst>
        </pc:spChg>
      </pc:sldChg>
      <pc:sldChg chg="addSp modSp add mod ord">
        <pc:chgData name="Matthieu Bonenfant" userId="e0bf74d8-281a-4905-b624-a41a910e068b" providerId="ADAL" clId="{FB14D4F7-0859-5E49-9A8D-E42682ED70F5}" dt="2026-02-26T21:07:56.967" v="1042" actId="20577"/>
        <pc:sldMkLst>
          <pc:docMk/>
          <pc:sldMk cId="1940365281" sldId="1984"/>
        </pc:sldMkLst>
        <pc:spChg chg="mod">
          <ac:chgData name="Matthieu Bonenfant" userId="e0bf74d8-281a-4905-b624-a41a910e068b" providerId="ADAL" clId="{FB14D4F7-0859-5E49-9A8D-E42682ED70F5}" dt="2026-02-26T21:07:52.394" v="1040" actId="20577"/>
          <ac:spMkLst>
            <pc:docMk/>
            <pc:sldMk cId="1940365281" sldId="1984"/>
            <ac:spMk id="5" creationId="{42CF4A5E-A880-10DA-FBD3-9911C900996C}"/>
          </ac:spMkLst>
        </pc:spChg>
        <pc:spChg chg="add mod">
          <ac:chgData name="Matthieu Bonenfant" userId="e0bf74d8-281a-4905-b624-a41a910e068b" providerId="ADAL" clId="{FB14D4F7-0859-5E49-9A8D-E42682ED70F5}" dt="2026-02-26T21:07:56.967" v="1042" actId="20577"/>
          <ac:spMkLst>
            <pc:docMk/>
            <pc:sldMk cId="1940365281" sldId="1984"/>
            <ac:spMk id="6" creationId="{9C5E4490-4CF3-4667-C591-A61CA5AA1B20}"/>
          </ac:spMkLst>
        </pc:spChg>
      </pc:sldChg>
      <pc:sldChg chg="modSp add mod">
        <pc:chgData name="Matthieu Bonenfant" userId="e0bf74d8-281a-4905-b624-a41a910e068b" providerId="ADAL" clId="{FB14D4F7-0859-5E49-9A8D-E42682ED70F5}" dt="2026-02-26T21:37:46.131" v="1592"/>
        <pc:sldMkLst>
          <pc:docMk/>
          <pc:sldMk cId="2730992203" sldId="1993"/>
        </pc:sldMkLst>
        <pc:spChg chg="mod">
          <ac:chgData name="Matthieu Bonenfant" userId="e0bf74d8-281a-4905-b624-a41a910e068b" providerId="ADAL" clId="{FB14D4F7-0859-5E49-9A8D-E42682ED70F5}" dt="2026-02-26T18:16:25.319" v="681" actId="20577"/>
          <ac:spMkLst>
            <pc:docMk/>
            <pc:sldMk cId="2730992203" sldId="1993"/>
            <ac:spMk id="2" creationId="{CD573863-DA09-F93A-18F8-3B74297A9FFC}"/>
          </ac:spMkLst>
        </pc:spChg>
        <pc:spChg chg="mod">
          <ac:chgData name="Matthieu Bonenfant" userId="e0bf74d8-281a-4905-b624-a41a910e068b" providerId="ADAL" clId="{FB14D4F7-0859-5E49-9A8D-E42682ED70F5}" dt="2026-02-26T21:37:46.131" v="1592"/>
          <ac:spMkLst>
            <pc:docMk/>
            <pc:sldMk cId="2730992203" sldId="1993"/>
            <ac:spMk id="16" creationId="{0702123C-90EF-8E36-71E2-E81D1320F479}"/>
          </ac:spMkLst>
        </pc:spChg>
      </pc:sldChg>
      <pc:sldChg chg="modSp add mod">
        <pc:chgData name="Matthieu Bonenfant" userId="e0bf74d8-281a-4905-b624-a41a910e068b" providerId="ADAL" clId="{FB14D4F7-0859-5E49-9A8D-E42682ED70F5}" dt="2026-02-26T21:52:45.420" v="1772" actId="20577"/>
        <pc:sldMkLst>
          <pc:docMk/>
          <pc:sldMk cId="3419055581" sldId="1999"/>
        </pc:sldMkLst>
        <pc:spChg chg="mod">
          <ac:chgData name="Matthieu Bonenfant" userId="e0bf74d8-281a-4905-b624-a41a910e068b" providerId="ADAL" clId="{FB14D4F7-0859-5E49-9A8D-E42682ED70F5}" dt="2026-02-26T18:15:18.659" v="665" actId="20577"/>
          <ac:spMkLst>
            <pc:docMk/>
            <pc:sldMk cId="3419055581" sldId="1999"/>
            <ac:spMk id="2" creationId="{300CFF97-856B-F48C-9243-497CFCCD9B8A}"/>
          </ac:spMkLst>
        </pc:spChg>
        <pc:spChg chg="mod">
          <ac:chgData name="Matthieu Bonenfant" userId="e0bf74d8-281a-4905-b624-a41a910e068b" providerId="ADAL" clId="{FB14D4F7-0859-5E49-9A8D-E42682ED70F5}" dt="2026-02-26T21:52:45.420" v="1772" actId="20577"/>
          <ac:spMkLst>
            <pc:docMk/>
            <pc:sldMk cId="3419055581" sldId="1999"/>
            <ac:spMk id="62" creationId="{F13E0EF7-C4F3-AC4E-C03E-134E4B86B581}"/>
          </ac:spMkLst>
        </pc:spChg>
      </pc:sldChg>
      <pc:sldChg chg="modSp add mod">
        <pc:chgData name="Matthieu Bonenfant" userId="e0bf74d8-281a-4905-b624-a41a910e068b" providerId="ADAL" clId="{FB14D4F7-0859-5E49-9A8D-E42682ED70F5}" dt="2026-02-26T18:16:07.917" v="677" actId="20577"/>
        <pc:sldMkLst>
          <pc:docMk/>
          <pc:sldMk cId="2341996348" sldId="2000"/>
        </pc:sldMkLst>
        <pc:spChg chg="mod">
          <ac:chgData name="Matthieu Bonenfant" userId="e0bf74d8-281a-4905-b624-a41a910e068b" providerId="ADAL" clId="{FB14D4F7-0859-5E49-9A8D-E42682ED70F5}" dt="2026-02-26T18:16:07.917" v="677" actId="20577"/>
          <ac:spMkLst>
            <pc:docMk/>
            <pc:sldMk cId="2341996348" sldId="2000"/>
            <ac:spMk id="44" creationId="{328723EA-0B13-4799-CC25-AD7DB87765C6}"/>
          </ac:spMkLst>
        </pc:spChg>
      </pc:sldChg>
      <pc:sldChg chg="addSp delSp modSp add mod">
        <pc:chgData name="Matthieu Bonenfant" userId="e0bf74d8-281a-4905-b624-a41a910e068b" providerId="ADAL" clId="{FB14D4F7-0859-5E49-9A8D-E42682ED70F5}" dt="2026-02-26T22:01:46.419" v="1905"/>
        <pc:sldMkLst>
          <pc:docMk/>
          <pc:sldMk cId="1588541212" sldId="2003"/>
        </pc:sldMkLst>
        <pc:spChg chg="add mod">
          <ac:chgData name="Matthieu Bonenfant" userId="e0bf74d8-281a-4905-b624-a41a910e068b" providerId="ADAL" clId="{FB14D4F7-0859-5E49-9A8D-E42682ED70F5}" dt="2026-02-26T21:39:35.994" v="1627"/>
          <ac:spMkLst>
            <pc:docMk/>
            <pc:sldMk cId="1588541212" sldId="2003"/>
            <ac:spMk id="3" creationId="{EEA62A55-48DD-A7C4-B699-553CC6659F81}"/>
          </ac:spMkLst>
        </pc:spChg>
        <pc:spChg chg="add mod">
          <ac:chgData name="Matthieu Bonenfant" userId="e0bf74d8-281a-4905-b624-a41a910e068b" providerId="ADAL" clId="{FB14D4F7-0859-5E49-9A8D-E42682ED70F5}" dt="2026-02-26T22:01:46.419" v="1905"/>
          <ac:spMkLst>
            <pc:docMk/>
            <pc:sldMk cId="1588541212" sldId="2003"/>
            <ac:spMk id="4" creationId="{139B8463-21D8-0859-F19E-205AB50D93B2}"/>
          </ac:spMkLst>
        </pc:spChg>
        <pc:spChg chg="mod">
          <ac:chgData name="Matthieu Bonenfant" userId="e0bf74d8-281a-4905-b624-a41a910e068b" providerId="ADAL" clId="{FB14D4F7-0859-5E49-9A8D-E42682ED70F5}" dt="2026-02-26T21:39:19.032" v="1625" actId="20577"/>
          <ac:spMkLst>
            <pc:docMk/>
            <pc:sldMk cId="1588541212" sldId="2003"/>
            <ac:spMk id="8" creationId="{15A0BD74-B29D-7E04-3C52-3FC511525682}"/>
          </ac:spMkLst>
        </pc:spChg>
      </pc:sldChg>
      <pc:sldChg chg="addSp delSp modSp add mod">
        <pc:chgData name="Matthieu Bonenfant" userId="e0bf74d8-281a-4905-b624-a41a910e068b" providerId="ADAL" clId="{FB14D4F7-0859-5E49-9A8D-E42682ED70F5}" dt="2026-02-26T21:41:08.947" v="1668" actId="20577"/>
        <pc:sldMkLst>
          <pc:docMk/>
          <pc:sldMk cId="888070144" sldId="2007"/>
        </pc:sldMkLst>
        <pc:spChg chg="add mod">
          <ac:chgData name="Matthieu Bonenfant" userId="e0bf74d8-281a-4905-b624-a41a910e068b" providerId="ADAL" clId="{FB14D4F7-0859-5E49-9A8D-E42682ED70F5}" dt="2026-02-26T21:40:07.275" v="1629"/>
          <ac:spMkLst>
            <pc:docMk/>
            <pc:sldMk cId="888070144" sldId="2007"/>
            <ac:spMk id="9" creationId="{13F17450-C347-457A-9859-3D5BF8DA9BBE}"/>
          </ac:spMkLst>
        </pc:spChg>
        <pc:spChg chg="mod">
          <ac:chgData name="Matthieu Bonenfant" userId="e0bf74d8-281a-4905-b624-a41a910e068b" providerId="ADAL" clId="{FB14D4F7-0859-5E49-9A8D-E42682ED70F5}" dt="2026-02-26T21:41:08.947" v="1668" actId="20577"/>
          <ac:spMkLst>
            <pc:docMk/>
            <pc:sldMk cId="888070144" sldId="2007"/>
            <ac:spMk id="12" creationId="{CDA024F7-0C14-21F7-FC56-7AED05E164F7}"/>
          </ac:spMkLst>
        </pc:spChg>
      </pc:sldChg>
      <pc:sldChg chg="addSp delSp modSp add mod">
        <pc:chgData name="Matthieu Bonenfant" userId="e0bf74d8-281a-4905-b624-a41a910e068b" providerId="ADAL" clId="{FB14D4F7-0859-5E49-9A8D-E42682ED70F5}" dt="2026-02-26T21:40:11.394" v="1631"/>
        <pc:sldMkLst>
          <pc:docMk/>
          <pc:sldMk cId="1800495139" sldId="2009"/>
        </pc:sldMkLst>
        <pc:spChg chg="add mod">
          <ac:chgData name="Matthieu Bonenfant" userId="e0bf74d8-281a-4905-b624-a41a910e068b" providerId="ADAL" clId="{FB14D4F7-0859-5E49-9A8D-E42682ED70F5}" dt="2026-02-26T21:40:11.394" v="1631"/>
          <ac:spMkLst>
            <pc:docMk/>
            <pc:sldMk cId="1800495139" sldId="2009"/>
            <ac:spMk id="6" creationId="{D3B7A7F9-593F-79C9-D3CA-A8F153A4BB79}"/>
          </ac:spMkLst>
        </pc:spChg>
      </pc:sldChg>
      <pc:sldChg chg="addSp delSp modSp add mod">
        <pc:chgData name="Matthieu Bonenfant" userId="e0bf74d8-281a-4905-b624-a41a910e068b" providerId="ADAL" clId="{FB14D4F7-0859-5E49-9A8D-E42682ED70F5}" dt="2026-02-26T21:40:15.096" v="1633"/>
        <pc:sldMkLst>
          <pc:docMk/>
          <pc:sldMk cId="3975013240" sldId="2011"/>
        </pc:sldMkLst>
        <pc:spChg chg="add mod">
          <ac:chgData name="Matthieu Bonenfant" userId="e0bf74d8-281a-4905-b624-a41a910e068b" providerId="ADAL" clId="{FB14D4F7-0859-5E49-9A8D-E42682ED70F5}" dt="2026-02-26T21:40:15.096" v="1633"/>
          <ac:spMkLst>
            <pc:docMk/>
            <pc:sldMk cId="3975013240" sldId="2011"/>
            <ac:spMk id="5" creationId="{C0A386D1-095B-1410-41A8-9688FBF16A2E}"/>
          </ac:spMkLst>
        </pc:spChg>
      </pc:sldChg>
      <pc:sldChg chg="modSp add mod">
        <pc:chgData name="Matthieu Bonenfant" userId="e0bf74d8-281a-4905-b624-a41a910e068b" providerId="ADAL" clId="{FB14D4F7-0859-5E49-9A8D-E42682ED70F5}" dt="2026-03-04T12:51:57.515" v="2229" actId="207"/>
        <pc:sldMkLst>
          <pc:docMk/>
          <pc:sldMk cId="1330017717" sldId="2016"/>
        </pc:sldMkLst>
        <pc:spChg chg="mod">
          <ac:chgData name="Matthieu Bonenfant" userId="e0bf74d8-281a-4905-b624-a41a910e068b" providerId="ADAL" clId="{FB14D4F7-0859-5E49-9A8D-E42682ED70F5}" dt="2026-02-26T21:23:01.790" v="1382" actId="20577"/>
          <ac:spMkLst>
            <pc:docMk/>
            <pc:sldMk cId="1330017717" sldId="2016"/>
            <ac:spMk id="2" creationId="{632F7949-3B61-7729-7C20-5227127F576E}"/>
          </ac:spMkLst>
        </pc:spChg>
        <pc:spChg chg="mod">
          <ac:chgData name="Matthieu Bonenfant" userId="e0bf74d8-281a-4905-b624-a41a910e068b" providerId="ADAL" clId="{FB14D4F7-0859-5E49-9A8D-E42682ED70F5}" dt="2026-02-26T18:32:03.390" v="690" actId="1036"/>
          <ac:spMkLst>
            <pc:docMk/>
            <pc:sldMk cId="1330017717" sldId="2016"/>
            <ac:spMk id="21" creationId="{D9FEC8F0-084E-224C-F2B1-F4D49A1BB5F1}"/>
          </ac:spMkLst>
        </pc:spChg>
        <pc:graphicFrameChg chg="mod modGraphic">
          <ac:chgData name="Matthieu Bonenfant" userId="e0bf74d8-281a-4905-b624-a41a910e068b" providerId="ADAL" clId="{FB14D4F7-0859-5E49-9A8D-E42682ED70F5}" dt="2026-03-04T12:49:14.036" v="2158" actId="207"/>
          <ac:graphicFrameMkLst>
            <pc:docMk/>
            <pc:sldMk cId="1330017717" sldId="2016"/>
            <ac:graphicFrameMk id="15" creationId="{3CA1E8AA-0F06-7EB0-A2A7-08B4CC3F5381}"/>
          </ac:graphicFrameMkLst>
        </pc:graphicFrameChg>
        <pc:graphicFrameChg chg="mod">
          <ac:chgData name="Matthieu Bonenfant" userId="e0bf74d8-281a-4905-b624-a41a910e068b" providerId="ADAL" clId="{FB14D4F7-0859-5E49-9A8D-E42682ED70F5}" dt="2026-03-04T12:50:25.069" v="2162"/>
          <ac:graphicFrameMkLst>
            <pc:docMk/>
            <pc:sldMk cId="1330017717" sldId="2016"/>
            <ac:graphicFrameMk id="18" creationId="{74A82066-7DA6-098F-A7DF-3DB26BE50BBF}"/>
          </ac:graphicFrameMkLst>
        </pc:graphicFrameChg>
        <pc:graphicFrameChg chg="mod modGraphic">
          <ac:chgData name="Matthieu Bonenfant" userId="e0bf74d8-281a-4905-b624-a41a910e068b" providerId="ADAL" clId="{FB14D4F7-0859-5E49-9A8D-E42682ED70F5}" dt="2026-03-04T12:51:57.515" v="2229" actId="207"/>
          <ac:graphicFrameMkLst>
            <pc:docMk/>
            <pc:sldMk cId="1330017717" sldId="2016"/>
            <ac:graphicFrameMk id="20" creationId="{BCAF2D16-05FE-623F-464C-7984F287CEAC}"/>
          </ac:graphicFrameMkLst>
        </pc:graphicFrameChg>
      </pc:sldChg>
      <pc:sldChg chg="addSp delSp modSp add mod modNotesTx">
        <pc:chgData name="Matthieu Bonenfant" userId="e0bf74d8-281a-4905-b624-a41a910e068b" providerId="ADAL" clId="{FB14D4F7-0859-5E49-9A8D-E42682ED70F5}" dt="2026-02-26T21:34:14.425" v="1585" actId="20577"/>
        <pc:sldMkLst>
          <pc:docMk/>
          <pc:sldMk cId="1786814677" sldId="2021"/>
        </pc:sldMkLst>
        <pc:spChg chg="mod">
          <ac:chgData name="Matthieu Bonenfant" userId="e0bf74d8-281a-4905-b624-a41a910e068b" providerId="ADAL" clId="{FB14D4F7-0859-5E49-9A8D-E42682ED70F5}" dt="2026-02-26T18:03:06.530" v="434" actId="20577"/>
          <ac:spMkLst>
            <pc:docMk/>
            <pc:sldMk cId="1786814677" sldId="2021"/>
            <ac:spMk id="2" creationId="{698DE0DE-BED3-11BE-E16A-452B4EF8A8F3}"/>
          </ac:spMkLst>
        </pc:spChg>
        <pc:spChg chg="add mod">
          <ac:chgData name="Matthieu Bonenfant" userId="e0bf74d8-281a-4905-b624-a41a910e068b" providerId="ADAL" clId="{FB14D4F7-0859-5E49-9A8D-E42682ED70F5}" dt="2026-02-26T17:59:34.151" v="287"/>
          <ac:spMkLst>
            <pc:docMk/>
            <pc:sldMk cId="1786814677" sldId="2021"/>
            <ac:spMk id="5" creationId="{B464D632-5273-A5DA-6C04-666AB2515FB7}"/>
          </ac:spMkLst>
        </pc:spChg>
        <pc:spChg chg="mod">
          <ac:chgData name="Matthieu Bonenfant" userId="e0bf74d8-281a-4905-b624-a41a910e068b" providerId="ADAL" clId="{FB14D4F7-0859-5E49-9A8D-E42682ED70F5}" dt="2026-02-26T21:27:20.175" v="1424" actId="20577"/>
          <ac:spMkLst>
            <pc:docMk/>
            <pc:sldMk cId="1786814677" sldId="2021"/>
            <ac:spMk id="11" creationId="{81A31462-2812-FEDF-4157-F812114338C7}"/>
          </ac:spMkLst>
        </pc:spChg>
        <pc:spChg chg="mod">
          <ac:chgData name="Matthieu Bonenfant" userId="e0bf74d8-281a-4905-b624-a41a910e068b" providerId="ADAL" clId="{FB14D4F7-0859-5E49-9A8D-E42682ED70F5}" dt="2026-02-26T21:28:05.296" v="1446" actId="20577"/>
          <ac:spMkLst>
            <pc:docMk/>
            <pc:sldMk cId="1786814677" sldId="2021"/>
            <ac:spMk id="13" creationId="{9E8FD4EA-3878-4F31-1E67-453DDB079BF0}"/>
          </ac:spMkLst>
        </pc:spChg>
        <pc:spChg chg="mod">
          <ac:chgData name="Matthieu Bonenfant" userId="e0bf74d8-281a-4905-b624-a41a910e068b" providerId="ADAL" clId="{FB14D4F7-0859-5E49-9A8D-E42682ED70F5}" dt="2026-02-26T21:29:55.877" v="1500" actId="20577"/>
          <ac:spMkLst>
            <pc:docMk/>
            <pc:sldMk cId="1786814677" sldId="2021"/>
            <ac:spMk id="15" creationId="{BBF14A22-F362-0189-2897-64070DAB1967}"/>
          </ac:spMkLst>
        </pc:spChg>
        <pc:spChg chg="add mod">
          <ac:chgData name="Matthieu Bonenfant" userId="e0bf74d8-281a-4905-b624-a41a910e068b" providerId="ADAL" clId="{FB14D4F7-0859-5E49-9A8D-E42682ED70F5}" dt="2026-02-26T18:00:11.949" v="335" actId="20577"/>
          <ac:spMkLst>
            <pc:docMk/>
            <pc:sldMk cId="1786814677" sldId="2021"/>
            <ac:spMk id="20" creationId="{E7B8A7C8-F4DF-E5B4-1D78-F515FFF75A58}"/>
          </ac:spMkLst>
        </pc:spChg>
        <pc:spChg chg="mod">
          <ac:chgData name="Matthieu Bonenfant" userId="e0bf74d8-281a-4905-b624-a41a910e068b" providerId="ADAL" clId="{FB14D4F7-0859-5E49-9A8D-E42682ED70F5}" dt="2026-02-26T21:31:49.938" v="1521" actId="20577"/>
          <ac:spMkLst>
            <pc:docMk/>
            <pc:sldMk cId="1786814677" sldId="2021"/>
            <ac:spMk id="21" creationId="{5B699F35-DD85-5EA6-C11D-263BBB40108C}"/>
          </ac:spMkLst>
        </pc:spChg>
        <pc:spChg chg="mod">
          <ac:chgData name="Matthieu Bonenfant" userId="e0bf74d8-281a-4905-b624-a41a910e068b" providerId="ADAL" clId="{FB14D4F7-0859-5E49-9A8D-E42682ED70F5}" dt="2026-02-26T21:31:20.870" v="1517" actId="20577"/>
          <ac:spMkLst>
            <pc:docMk/>
            <pc:sldMk cId="1786814677" sldId="2021"/>
            <ac:spMk id="22" creationId="{7FE17CEA-3C72-8348-461B-82140AEE04B3}"/>
          </ac:spMkLst>
        </pc:spChg>
        <pc:spChg chg="mod">
          <ac:chgData name="Matthieu Bonenfant" userId="e0bf74d8-281a-4905-b624-a41a910e068b" providerId="ADAL" clId="{FB14D4F7-0859-5E49-9A8D-E42682ED70F5}" dt="2026-02-26T21:32:22.184" v="1535" actId="20577"/>
          <ac:spMkLst>
            <pc:docMk/>
            <pc:sldMk cId="1786814677" sldId="2021"/>
            <ac:spMk id="25" creationId="{359C3E10-C78C-FB87-597A-684012F947C9}"/>
          </ac:spMkLst>
        </pc:spChg>
        <pc:spChg chg="mod">
          <ac:chgData name="Matthieu Bonenfant" userId="e0bf74d8-281a-4905-b624-a41a910e068b" providerId="ADAL" clId="{FB14D4F7-0859-5E49-9A8D-E42682ED70F5}" dt="2026-02-26T21:33:04.761" v="1539" actId="14100"/>
          <ac:spMkLst>
            <pc:docMk/>
            <pc:sldMk cId="1786814677" sldId="2021"/>
            <ac:spMk id="26" creationId="{E0BC43EA-2ABC-D9CD-8002-BA51EBD2FEC9}"/>
          </ac:spMkLst>
        </pc:spChg>
        <pc:spChg chg="mod">
          <ac:chgData name="Matthieu Bonenfant" userId="e0bf74d8-281a-4905-b624-a41a910e068b" providerId="ADAL" clId="{FB14D4F7-0859-5E49-9A8D-E42682ED70F5}" dt="2026-02-26T21:33:43.646" v="1559" actId="20577"/>
          <ac:spMkLst>
            <pc:docMk/>
            <pc:sldMk cId="1786814677" sldId="2021"/>
            <ac:spMk id="27" creationId="{75020B57-39FC-FB94-1350-912C2152E7D4}"/>
          </ac:spMkLst>
        </pc:spChg>
        <pc:spChg chg="mod">
          <ac:chgData name="Matthieu Bonenfant" userId="e0bf74d8-281a-4905-b624-a41a910e068b" providerId="ADAL" clId="{FB14D4F7-0859-5E49-9A8D-E42682ED70F5}" dt="2026-02-26T21:34:14.425" v="1585" actId="20577"/>
          <ac:spMkLst>
            <pc:docMk/>
            <pc:sldMk cId="1786814677" sldId="2021"/>
            <ac:spMk id="28" creationId="{AC7692B9-C8A6-6F0F-4D2E-CDBCEECD8395}"/>
          </ac:spMkLst>
        </pc:spChg>
        <pc:spChg chg="mod">
          <ac:chgData name="Matthieu Bonenfant" userId="e0bf74d8-281a-4905-b624-a41a910e068b" providerId="ADAL" clId="{FB14D4F7-0859-5E49-9A8D-E42682ED70F5}" dt="2026-02-26T18:02:21.573" v="425" actId="20577"/>
          <ac:spMkLst>
            <pc:docMk/>
            <pc:sldMk cId="1786814677" sldId="2021"/>
            <ac:spMk id="29" creationId="{DBF34310-FC8D-96F5-3348-48EA1CE554BE}"/>
          </ac:spMkLst>
        </pc:spChg>
        <pc:spChg chg="mod">
          <ac:chgData name="Matthieu Bonenfant" userId="e0bf74d8-281a-4905-b624-a41a910e068b" providerId="ADAL" clId="{FB14D4F7-0859-5E49-9A8D-E42682ED70F5}" dt="2026-02-26T21:28:54.328" v="1471" actId="20577"/>
          <ac:spMkLst>
            <pc:docMk/>
            <pc:sldMk cId="1786814677" sldId="2021"/>
            <ac:spMk id="30" creationId="{CB26A62E-89FC-6F59-0C11-9D885EC71BAD}"/>
          </ac:spMkLst>
        </pc:spChg>
      </pc:sldChg>
      <pc:sldChg chg="modSp add mod">
        <pc:chgData name="Matthieu Bonenfant" userId="e0bf74d8-281a-4905-b624-a41a910e068b" providerId="ADAL" clId="{FB14D4F7-0859-5E49-9A8D-E42682ED70F5}" dt="2026-02-26T22:01:23.276" v="1903" actId="121"/>
        <pc:sldMkLst>
          <pc:docMk/>
          <pc:sldMk cId="1030853225" sldId="2023"/>
        </pc:sldMkLst>
        <pc:spChg chg="mod">
          <ac:chgData name="Matthieu Bonenfant" userId="e0bf74d8-281a-4905-b624-a41a910e068b" providerId="ADAL" clId="{FB14D4F7-0859-5E49-9A8D-E42682ED70F5}" dt="2026-02-26T18:13:09.768" v="630" actId="20577"/>
          <ac:spMkLst>
            <pc:docMk/>
            <pc:sldMk cId="1030853225" sldId="2023"/>
            <ac:spMk id="18" creationId="{4844CD50-C7B0-197F-B7C4-B0A4D2C04C22}"/>
          </ac:spMkLst>
        </pc:spChg>
        <pc:spChg chg="mod">
          <ac:chgData name="Matthieu Bonenfant" userId="e0bf74d8-281a-4905-b624-a41a910e068b" providerId="ADAL" clId="{FB14D4F7-0859-5E49-9A8D-E42682ED70F5}" dt="2026-02-26T18:12:52.037" v="616" actId="20577"/>
          <ac:spMkLst>
            <pc:docMk/>
            <pc:sldMk cId="1030853225" sldId="2023"/>
            <ac:spMk id="20" creationId="{C700E48A-BA0B-3630-7F30-20588F761464}"/>
          </ac:spMkLst>
        </pc:spChg>
        <pc:spChg chg="mod">
          <ac:chgData name="Matthieu Bonenfant" userId="e0bf74d8-281a-4905-b624-a41a910e068b" providerId="ADAL" clId="{FB14D4F7-0859-5E49-9A8D-E42682ED70F5}" dt="2026-02-26T22:01:23.276" v="1903" actId="121"/>
          <ac:spMkLst>
            <pc:docMk/>
            <pc:sldMk cId="1030853225" sldId="2023"/>
            <ac:spMk id="24" creationId="{F9A3F6F7-A4A6-60EA-F284-006475BC9F84}"/>
          </ac:spMkLst>
        </pc:spChg>
        <pc:spChg chg="mod">
          <ac:chgData name="Matthieu Bonenfant" userId="e0bf74d8-281a-4905-b624-a41a910e068b" providerId="ADAL" clId="{FB14D4F7-0859-5E49-9A8D-E42682ED70F5}" dt="2026-02-26T17:01:24.287" v="205" actId="1037"/>
          <ac:spMkLst>
            <pc:docMk/>
            <pc:sldMk cId="1030853225" sldId="2023"/>
            <ac:spMk id="41" creationId="{3241EB08-4BC5-B07B-CB84-997E4BD8CBD5}"/>
          </ac:spMkLst>
        </pc:spChg>
        <pc:spChg chg="mod">
          <ac:chgData name="Matthieu Bonenfant" userId="e0bf74d8-281a-4905-b624-a41a910e068b" providerId="ADAL" clId="{FB14D4F7-0859-5E49-9A8D-E42682ED70F5}" dt="2026-02-26T18:13:22.812" v="631" actId="122"/>
          <ac:spMkLst>
            <pc:docMk/>
            <pc:sldMk cId="1030853225" sldId="2023"/>
            <ac:spMk id="44" creationId="{96BA1E44-C1F5-8E7A-47B0-B80EC5137C05}"/>
          </ac:spMkLst>
        </pc:spChg>
      </pc:sldChg>
      <pc:sldChg chg="modSp add mod">
        <pc:chgData name="Matthieu Bonenfant" userId="e0bf74d8-281a-4905-b624-a41a910e068b" providerId="ADAL" clId="{FB14D4F7-0859-5E49-9A8D-E42682ED70F5}" dt="2026-03-02T16:36:47.936" v="2103" actId="20577"/>
        <pc:sldMkLst>
          <pc:docMk/>
          <pc:sldMk cId="59304810" sldId="2026"/>
        </pc:sldMkLst>
        <pc:spChg chg="mod">
          <ac:chgData name="Matthieu Bonenfant" userId="e0bf74d8-281a-4905-b624-a41a910e068b" providerId="ADAL" clId="{FB14D4F7-0859-5E49-9A8D-E42682ED70F5}" dt="2026-02-26T20:46:37.157" v="694" actId="20577"/>
          <ac:spMkLst>
            <pc:docMk/>
            <pc:sldMk cId="59304810" sldId="2026"/>
            <ac:spMk id="2" creationId="{C08E0DA9-BDE7-F34D-1C9F-78F2FF85C46E}"/>
          </ac:spMkLst>
        </pc:spChg>
        <pc:spChg chg="mod">
          <ac:chgData name="Matthieu Bonenfant" userId="e0bf74d8-281a-4905-b624-a41a910e068b" providerId="ADAL" clId="{FB14D4F7-0859-5E49-9A8D-E42682ED70F5}" dt="2026-03-02T16:36:47.936" v="2103" actId="20577"/>
          <ac:spMkLst>
            <pc:docMk/>
            <pc:sldMk cId="59304810" sldId="2026"/>
            <ac:spMk id="28" creationId="{32F29BDB-DBBE-B7F4-E570-F44839002A8E}"/>
          </ac:spMkLst>
        </pc:spChg>
      </pc:sldChg>
      <pc:sldChg chg="modSp add mod">
        <pc:chgData name="Matthieu Bonenfant" userId="e0bf74d8-281a-4905-b624-a41a910e068b" providerId="ADAL" clId="{FB14D4F7-0859-5E49-9A8D-E42682ED70F5}" dt="2026-03-02T16:37:48.129" v="2149" actId="20577"/>
        <pc:sldMkLst>
          <pc:docMk/>
          <pc:sldMk cId="295359928" sldId="2033"/>
        </pc:sldMkLst>
        <pc:spChg chg="mod">
          <ac:chgData name="Matthieu Bonenfant" userId="e0bf74d8-281a-4905-b624-a41a910e068b" providerId="ADAL" clId="{FB14D4F7-0859-5E49-9A8D-E42682ED70F5}" dt="2026-02-26T20:48:10.389" v="701" actId="1038"/>
          <ac:spMkLst>
            <pc:docMk/>
            <pc:sldMk cId="295359928" sldId="2033"/>
            <ac:spMk id="6" creationId="{52170424-EC8C-29DE-8C1C-F8541686CA1E}"/>
          </ac:spMkLst>
        </pc:spChg>
        <pc:spChg chg="mod">
          <ac:chgData name="Matthieu Bonenfant" userId="e0bf74d8-281a-4905-b624-a41a910e068b" providerId="ADAL" clId="{FB14D4F7-0859-5E49-9A8D-E42682ED70F5}" dt="2026-03-02T16:37:48.129" v="2149" actId="20577"/>
          <ac:spMkLst>
            <pc:docMk/>
            <pc:sldMk cId="295359928" sldId="2033"/>
            <ac:spMk id="10" creationId="{34166D13-C2D0-2D62-4A7E-DF76E91C9B11}"/>
          </ac:spMkLst>
        </pc:spChg>
      </pc:sldChg>
      <pc:sldChg chg="modSp add mod">
        <pc:chgData name="Matthieu Bonenfant" userId="e0bf74d8-281a-4905-b624-a41a910e068b" providerId="ADAL" clId="{FB14D4F7-0859-5E49-9A8D-E42682ED70F5}" dt="2026-02-26T22:02:22.213" v="1922" actId="20577"/>
        <pc:sldMkLst>
          <pc:docMk/>
          <pc:sldMk cId="4028580712" sldId="2034"/>
        </pc:sldMkLst>
        <pc:spChg chg="mod">
          <ac:chgData name="Matthieu Bonenfant" userId="e0bf74d8-281a-4905-b624-a41a910e068b" providerId="ADAL" clId="{FB14D4F7-0859-5E49-9A8D-E42682ED70F5}" dt="2026-02-26T22:02:22.213" v="1922" actId="20577"/>
          <ac:spMkLst>
            <pc:docMk/>
            <pc:sldMk cId="4028580712" sldId="2034"/>
            <ac:spMk id="2" creationId="{88D04D61-25EA-600E-0C49-4EF104C4B9F4}"/>
          </ac:spMkLst>
        </pc:spChg>
        <pc:spChg chg="mod">
          <ac:chgData name="Matthieu Bonenfant" userId="e0bf74d8-281a-4905-b624-a41a910e068b" providerId="ADAL" clId="{FB14D4F7-0859-5E49-9A8D-E42682ED70F5}" dt="2026-02-26T20:50:55.544" v="725"/>
          <ac:spMkLst>
            <pc:docMk/>
            <pc:sldMk cId="4028580712" sldId="2034"/>
            <ac:spMk id="4" creationId="{62DC609A-D778-EE30-1060-D8FB456266CE}"/>
          </ac:spMkLst>
        </pc:spChg>
        <pc:spChg chg="mod">
          <ac:chgData name="Matthieu Bonenfant" userId="e0bf74d8-281a-4905-b624-a41a910e068b" providerId="ADAL" clId="{FB14D4F7-0859-5E49-9A8D-E42682ED70F5}" dt="2026-02-26T21:05:43.029" v="1032" actId="1036"/>
          <ac:spMkLst>
            <pc:docMk/>
            <pc:sldMk cId="4028580712" sldId="2034"/>
            <ac:spMk id="6" creationId="{F6E6E79C-1DC5-E43F-1120-047FB4E5DBAA}"/>
          </ac:spMkLst>
        </pc:spChg>
        <pc:spChg chg="mod">
          <ac:chgData name="Matthieu Bonenfant" userId="e0bf74d8-281a-4905-b624-a41a910e068b" providerId="ADAL" clId="{FB14D4F7-0859-5E49-9A8D-E42682ED70F5}" dt="2026-02-26T20:57:47.877" v="815" actId="1036"/>
          <ac:spMkLst>
            <pc:docMk/>
            <pc:sldMk cId="4028580712" sldId="2034"/>
            <ac:spMk id="8" creationId="{1E22D226-C68F-C37D-D29A-43E7C0CBA8A1}"/>
          </ac:spMkLst>
        </pc:spChg>
        <pc:spChg chg="mod">
          <ac:chgData name="Matthieu Bonenfant" userId="e0bf74d8-281a-4905-b624-a41a910e068b" providerId="ADAL" clId="{FB14D4F7-0859-5E49-9A8D-E42682ED70F5}" dt="2026-02-26T21:01:18.333" v="937" actId="1036"/>
          <ac:spMkLst>
            <pc:docMk/>
            <pc:sldMk cId="4028580712" sldId="2034"/>
            <ac:spMk id="9" creationId="{4BF67D73-FBB3-1377-CEC1-EB312694F4BF}"/>
          </ac:spMkLst>
        </pc:spChg>
        <pc:spChg chg="mod">
          <ac:chgData name="Matthieu Bonenfant" userId="e0bf74d8-281a-4905-b624-a41a910e068b" providerId="ADAL" clId="{FB14D4F7-0859-5E49-9A8D-E42682ED70F5}" dt="2026-02-26T21:03:17.117" v="996" actId="20577"/>
          <ac:spMkLst>
            <pc:docMk/>
            <pc:sldMk cId="4028580712" sldId="2034"/>
            <ac:spMk id="10" creationId="{70B8384F-B89D-108B-B348-A01A7FEFCB43}"/>
          </ac:spMkLst>
        </pc:spChg>
        <pc:spChg chg="mod">
          <ac:chgData name="Matthieu Bonenfant" userId="e0bf74d8-281a-4905-b624-a41a910e068b" providerId="ADAL" clId="{FB14D4F7-0859-5E49-9A8D-E42682ED70F5}" dt="2026-02-26T20:59:38.969" v="913"/>
          <ac:spMkLst>
            <pc:docMk/>
            <pc:sldMk cId="4028580712" sldId="2034"/>
            <ac:spMk id="11" creationId="{48A439F9-E3EF-3F3F-59AD-78A3B8206F81}"/>
          </ac:spMkLst>
        </pc:spChg>
        <pc:spChg chg="mod">
          <ac:chgData name="Matthieu Bonenfant" userId="e0bf74d8-281a-4905-b624-a41a910e068b" providerId="ADAL" clId="{FB14D4F7-0859-5E49-9A8D-E42682ED70F5}" dt="2026-02-26T21:03:21.583" v="1000" actId="20577"/>
          <ac:spMkLst>
            <pc:docMk/>
            <pc:sldMk cId="4028580712" sldId="2034"/>
            <ac:spMk id="12" creationId="{E28D6B64-0E5D-CEE6-054A-4936A0B6C8B2}"/>
          </ac:spMkLst>
        </pc:spChg>
        <pc:spChg chg="mod">
          <ac:chgData name="Matthieu Bonenfant" userId="e0bf74d8-281a-4905-b624-a41a910e068b" providerId="ADAL" clId="{FB14D4F7-0859-5E49-9A8D-E42682ED70F5}" dt="2026-02-26T21:04:45.218" v="1024" actId="1035"/>
          <ac:spMkLst>
            <pc:docMk/>
            <pc:sldMk cId="4028580712" sldId="2034"/>
            <ac:spMk id="14" creationId="{9CCD1E97-3432-D973-E7FD-3E0443E86581}"/>
          </ac:spMkLst>
        </pc:spChg>
        <pc:spChg chg="mod">
          <ac:chgData name="Matthieu Bonenfant" userId="e0bf74d8-281a-4905-b624-a41a910e068b" providerId="ADAL" clId="{FB14D4F7-0859-5E49-9A8D-E42682ED70F5}" dt="2026-02-26T21:02:44.468" v="960"/>
          <ac:spMkLst>
            <pc:docMk/>
            <pc:sldMk cId="4028580712" sldId="2034"/>
            <ac:spMk id="22" creationId="{087E9D7D-A3C1-0602-7279-07C9879D5916}"/>
          </ac:spMkLst>
        </pc:spChg>
        <pc:spChg chg="mod">
          <ac:chgData name="Matthieu Bonenfant" userId="e0bf74d8-281a-4905-b624-a41a910e068b" providerId="ADAL" clId="{FB14D4F7-0859-5E49-9A8D-E42682ED70F5}" dt="2026-02-26T21:03:46.056" v="1016" actId="20577"/>
          <ac:spMkLst>
            <pc:docMk/>
            <pc:sldMk cId="4028580712" sldId="2034"/>
            <ac:spMk id="24" creationId="{CD7529FB-090B-5549-0FCC-F1A844E81CC2}"/>
          </ac:spMkLst>
        </pc:spChg>
        <pc:spChg chg="mod">
          <ac:chgData name="Matthieu Bonenfant" userId="e0bf74d8-281a-4905-b624-a41a910e068b" providerId="ADAL" clId="{FB14D4F7-0859-5E49-9A8D-E42682ED70F5}" dt="2026-02-26T20:52:06.244" v="778" actId="20577"/>
          <ac:spMkLst>
            <pc:docMk/>
            <pc:sldMk cId="4028580712" sldId="2034"/>
            <ac:spMk id="34" creationId="{0895C2D6-9F6E-9C68-5667-44C5AA4F8DD2}"/>
          </ac:spMkLst>
        </pc:spChg>
        <pc:grpChg chg="mod">
          <ac:chgData name="Matthieu Bonenfant" userId="e0bf74d8-281a-4905-b624-a41a910e068b" providerId="ADAL" clId="{FB14D4F7-0859-5E49-9A8D-E42682ED70F5}" dt="2026-02-26T21:02:44.468" v="960"/>
          <ac:grpSpMkLst>
            <pc:docMk/>
            <pc:sldMk cId="4028580712" sldId="2034"/>
            <ac:grpSpMk id="27" creationId="{92A23F40-E079-C9ED-EA7B-25FB1986639E}"/>
          </ac:grpSpMkLst>
        </pc:grpChg>
        <pc:grpChg chg="mod">
          <ac:chgData name="Matthieu Bonenfant" userId="e0bf74d8-281a-4905-b624-a41a910e068b" providerId="ADAL" clId="{FB14D4F7-0859-5E49-9A8D-E42682ED70F5}" dt="2026-02-26T20:59:38.969" v="913"/>
          <ac:grpSpMkLst>
            <pc:docMk/>
            <pc:sldMk cId="4028580712" sldId="2034"/>
            <ac:grpSpMk id="28" creationId="{A0D33F8C-3A16-ACB1-A671-BF48E9D42FC1}"/>
          </ac:grpSpMkLst>
        </pc:grpChg>
      </pc:sldChg>
      <pc:sldChg chg="add">
        <pc:chgData name="Matthieu Bonenfant" userId="e0bf74d8-281a-4905-b624-a41a910e068b" providerId="ADAL" clId="{FB14D4F7-0859-5E49-9A8D-E42682ED70F5}" dt="2026-02-26T16:41:19.579" v="124"/>
        <pc:sldMkLst>
          <pc:docMk/>
          <pc:sldMk cId="958845607" sldId="2036"/>
        </pc:sldMkLst>
      </pc:sldChg>
      <pc:sldChg chg="add">
        <pc:chgData name="Matthieu Bonenfant" userId="e0bf74d8-281a-4905-b624-a41a910e068b" providerId="ADAL" clId="{FB14D4F7-0859-5E49-9A8D-E42682ED70F5}" dt="2026-02-26T16:41:23.882" v="126"/>
        <pc:sldMkLst>
          <pc:docMk/>
          <pc:sldMk cId="3419760818" sldId="2037"/>
        </pc:sldMkLst>
      </pc:sldChg>
      <pc:sldChg chg="delSp modSp add mod">
        <pc:chgData name="Matthieu Bonenfant" userId="e0bf74d8-281a-4905-b624-a41a910e068b" providerId="ADAL" clId="{FB14D4F7-0859-5E49-9A8D-E42682ED70F5}" dt="2026-02-26T21:22:09.873" v="1367" actId="20577"/>
        <pc:sldMkLst>
          <pc:docMk/>
          <pc:sldMk cId="2850425387" sldId="2048"/>
        </pc:sldMkLst>
        <pc:spChg chg="mod">
          <ac:chgData name="Matthieu Bonenfant" userId="e0bf74d8-281a-4905-b624-a41a910e068b" providerId="ADAL" clId="{FB14D4F7-0859-5E49-9A8D-E42682ED70F5}" dt="2026-02-26T21:20:48.997" v="1334" actId="20577"/>
          <ac:spMkLst>
            <pc:docMk/>
            <pc:sldMk cId="2850425387" sldId="2048"/>
            <ac:spMk id="4" creationId="{EBF4415C-8C54-F4A9-E802-621BAFE36026}"/>
          </ac:spMkLst>
        </pc:spChg>
        <pc:spChg chg="mod">
          <ac:chgData name="Matthieu Bonenfant" userId="e0bf74d8-281a-4905-b624-a41a910e068b" providerId="ADAL" clId="{FB14D4F7-0859-5E49-9A8D-E42682ED70F5}" dt="2026-02-26T21:19:46.573" v="1295"/>
          <ac:spMkLst>
            <pc:docMk/>
            <pc:sldMk cId="2850425387" sldId="2048"/>
            <ac:spMk id="5" creationId="{9392C9D7-8F47-0596-3CA1-AD4AA794834E}"/>
          </ac:spMkLst>
        </pc:spChg>
        <pc:spChg chg="mod">
          <ac:chgData name="Matthieu Bonenfant" userId="e0bf74d8-281a-4905-b624-a41a910e068b" providerId="ADAL" clId="{FB14D4F7-0859-5E49-9A8D-E42682ED70F5}" dt="2026-02-26T21:22:09.873" v="1367" actId="20577"/>
          <ac:spMkLst>
            <pc:docMk/>
            <pc:sldMk cId="2850425387" sldId="2048"/>
            <ac:spMk id="6" creationId="{33D57D2B-7F37-7A5A-7062-89BE4DC6F410}"/>
          </ac:spMkLst>
        </pc:spChg>
        <pc:spChg chg="mod">
          <ac:chgData name="Matthieu Bonenfant" userId="e0bf74d8-281a-4905-b624-a41a910e068b" providerId="ADAL" clId="{FB14D4F7-0859-5E49-9A8D-E42682ED70F5}" dt="2026-02-26T21:17:38.709" v="1245"/>
          <ac:spMkLst>
            <pc:docMk/>
            <pc:sldMk cId="2850425387" sldId="2048"/>
            <ac:spMk id="7" creationId="{FCB62C1D-7C89-DCDB-2FAE-7123DFAD2841}"/>
          </ac:spMkLst>
        </pc:spChg>
        <pc:spChg chg="mod">
          <ac:chgData name="Matthieu Bonenfant" userId="e0bf74d8-281a-4905-b624-a41a910e068b" providerId="ADAL" clId="{FB14D4F7-0859-5E49-9A8D-E42682ED70F5}" dt="2026-02-26T21:20:11.240" v="1309" actId="14100"/>
          <ac:spMkLst>
            <pc:docMk/>
            <pc:sldMk cId="2850425387" sldId="2048"/>
            <ac:spMk id="10" creationId="{947EA3F4-1BDE-3EC3-BAEA-E5BEC1CC1503}"/>
          </ac:spMkLst>
        </pc:spChg>
        <pc:spChg chg="mod">
          <ac:chgData name="Matthieu Bonenfant" userId="e0bf74d8-281a-4905-b624-a41a910e068b" providerId="ADAL" clId="{FB14D4F7-0859-5E49-9A8D-E42682ED70F5}" dt="2026-02-26T21:18:53.407" v="1271" actId="20577"/>
          <ac:spMkLst>
            <pc:docMk/>
            <pc:sldMk cId="2850425387" sldId="2048"/>
            <ac:spMk id="11" creationId="{7AFC2B63-95BD-032F-5CF2-2D0FC4F319BF}"/>
          </ac:spMkLst>
        </pc:spChg>
        <pc:spChg chg="mod">
          <ac:chgData name="Matthieu Bonenfant" userId="e0bf74d8-281a-4905-b624-a41a910e068b" providerId="ADAL" clId="{FB14D4F7-0859-5E49-9A8D-E42682ED70F5}" dt="2026-02-26T21:18:10.449" v="1261" actId="20577"/>
          <ac:spMkLst>
            <pc:docMk/>
            <pc:sldMk cId="2850425387" sldId="2048"/>
            <ac:spMk id="14" creationId="{09D2DE77-DFDE-72C0-1209-D11D7A8A5F14}"/>
          </ac:spMkLst>
        </pc:spChg>
        <pc:spChg chg="mod">
          <ac:chgData name="Matthieu Bonenfant" userId="e0bf74d8-281a-4905-b624-a41a910e068b" providerId="ADAL" clId="{FB14D4F7-0859-5E49-9A8D-E42682ED70F5}" dt="2026-02-26T21:21:42.824" v="1363" actId="20577"/>
          <ac:spMkLst>
            <pc:docMk/>
            <pc:sldMk cId="2850425387" sldId="2048"/>
            <ac:spMk id="16" creationId="{66220190-68F1-8B87-BA50-7897AC37AFF7}"/>
          </ac:spMkLst>
        </pc:spChg>
        <pc:spChg chg="mod">
          <ac:chgData name="Matthieu Bonenfant" userId="e0bf74d8-281a-4905-b624-a41a910e068b" providerId="ADAL" clId="{FB14D4F7-0859-5E49-9A8D-E42682ED70F5}" dt="2026-02-26T21:20:58.901" v="1338" actId="20577"/>
          <ac:spMkLst>
            <pc:docMk/>
            <pc:sldMk cId="2850425387" sldId="2048"/>
            <ac:spMk id="50" creationId="{B2F13C9D-6EB2-B192-F1E7-340AE122024F}"/>
          </ac:spMkLst>
        </pc:spChg>
        <pc:spChg chg="mod">
          <ac:chgData name="Matthieu Bonenfant" userId="e0bf74d8-281a-4905-b624-a41a910e068b" providerId="ADAL" clId="{FB14D4F7-0859-5E49-9A8D-E42682ED70F5}" dt="2026-02-26T21:21:21.192" v="1350" actId="1036"/>
          <ac:spMkLst>
            <pc:docMk/>
            <pc:sldMk cId="2850425387" sldId="2048"/>
            <ac:spMk id="72" creationId="{9651921D-AC8B-FD63-B93C-3F8C2B84F651}"/>
          </ac:spMkLst>
        </pc:spChg>
      </pc:sldChg>
      <pc:sldChg chg="addSp delSp modSp add mod">
        <pc:chgData name="Matthieu Bonenfant" userId="e0bf74d8-281a-4905-b624-a41a910e068b" providerId="ADAL" clId="{FB14D4F7-0859-5E49-9A8D-E42682ED70F5}" dt="2026-02-26T22:00:57.225" v="1902" actId="14734"/>
        <pc:sldMkLst>
          <pc:docMk/>
          <pc:sldMk cId="2746413055" sldId="2049"/>
        </pc:sldMkLst>
        <pc:graphicFrameChg chg="add del mod modGraphic">
          <ac:chgData name="Matthieu Bonenfant" userId="e0bf74d8-281a-4905-b624-a41a910e068b" providerId="ADAL" clId="{FB14D4F7-0859-5E49-9A8D-E42682ED70F5}" dt="2026-02-26T22:00:57.225" v="1902" actId="14734"/>
          <ac:graphicFrameMkLst>
            <pc:docMk/>
            <pc:sldMk cId="2746413055" sldId="2049"/>
            <ac:graphicFrameMk id="6" creationId="{50C23F0A-6A42-7F77-AB4D-8D86554A02C4}"/>
          </ac:graphicFrameMkLst>
        </pc:graphicFrameChg>
        <pc:graphicFrameChg chg="mod modGraphic">
          <ac:chgData name="Matthieu Bonenfant" userId="e0bf74d8-281a-4905-b624-a41a910e068b" providerId="ADAL" clId="{FB14D4F7-0859-5E49-9A8D-E42682ED70F5}" dt="2026-02-26T21:58:30.400" v="1862" actId="20577"/>
          <ac:graphicFrameMkLst>
            <pc:docMk/>
            <pc:sldMk cId="2746413055" sldId="2049"/>
            <ac:graphicFrameMk id="16" creationId="{C6C5121E-C1D9-DCDB-43E2-82A6DB438776}"/>
          </ac:graphicFrameMkLst>
        </pc:graphicFrameChg>
      </pc:sldChg>
      <pc:sldChg chg="modSp add mod">
        <pc:chgData name="Matthieu Bonenfant" userId="e0bf74d8-281a-4905-b624-a41a910e068b" providerId="ADAL" clId="{FB14D4F7-0859-5E49-9A8D-E42682ED70F5}" dt="2026-02-26T21:52:27.862" v="1770" actId="1035"/>
        <pc:sldMkLst>
          <pc:docMk/>
          <pc:sldMk cId="3415524624" sldId="2052"/>
        </pc:sldMkLst>
        <pc:spChg chg="mod">
          <ac:chgData name="Matthieu Bonenfant" userId="e0bf74d8-281a-4905-b624-a41a910e068b" providerId="ADAL" clId="{FB14D4F7-0859-5E49-9A8D-E42682ED70F5}" dt="2026-02-26T21:52:11.159" v="1758" actId="20577"/>
          <ac:spMkLst>
            <pc:docMk/>
            <pc:sldMk cId="3415524624" sldId="2052"/>
            <ac:spMk id="2" creationId="{5481946D-AA64-526A-BF3A-8EAF18AD5149}"/>
          </ac:spMkLst>
        </pc:spChg>
        <pc:spChg chg="mod">
          <ac:chgData name="Matthieu Bonenfant" userId="e0bf74d8-281a-4905-b624-a41a910e068b" providerId="ADAL" clId="{FB14D4F7-0859-5E49-9A8D-E42682ED70F5}" dt="2026-02-26T21:52:22.151" v="1762" actId="20577"/>
          <ac:spMkLst>
            <pc:docMk/>
            <pc:sldMk cId="3415524624" sldId="2052"/>
            <ac:spMk id="3" creationId="{81BA2F6A-AD77-B7DA-C606-20C65989A712}"/>
          </ac:spMkLst>
        </pc:spChg>
        <pc:spChg chg="mod">
          <ac:chgData name="Matthieu Bonenfant" userId="e0bf74d8-281a-4905-b624-a41a910e068b" providerId="ADAL" clId="{FB14D4F7-0859-5E49-9A8D-E42682ED70F5}" dt="2026-02-26T21:52:27.862" v="1770" actId="1035"/>
          <ac:spMkLst>
            <pc:docMk/>
            <pc:sldMk cId="3415524624" sldId="2052"/>
            <ac:spMk id="4" creationId="{F7B6786B-A693-F69D-5830-42BFFE008B02}"/>
          </ac:spMkLst>
        </pc:spChg>
        <pc:picChg chg="mod">
          <ac:chgData name="Matthieu Bonenfant" userId="e0bf74d8-281a-4905-b624-a41a910e068b" providerId="ADAL" clId="{FB14D4F7-0859-5E49-9A8D-E42682ED70F5}" dt="2026-02-26T21:52:27.862" v="1770" actId="1035"/>
          <ac:picMkLst>
            <pc:docMk/>
            <pc:sldMk cId="3415524624" sldId="2052"/>
            <ac:picMk id="5" creationId="{A3E79018-C7D4-EA21-C460-3F3DBCCCA114}"/>
          </ac:picMkLst>
        </pc:picChg>
        <pc:picChg chg="mod">
          <ac:chgData name="Matthieu Bonenfant" userId="e0bf74d8-281a-4905-b624-a41a910e068b" providerId="ADAL" clId="{FB14D4F7-0859-5E49-9A8D-E42682ED70F5}" dt="2026-02-26T21:52:27.862" v="1770" actId="1035"/>
          <ac:picMkLst>
            <pc:docMk/>
            <pc:sldMk cId="3415524624" sldId="2052"/>
            <ac:picMk id="8" creationId="{428B68CD-7CCB-D9A2-9361-EDCBE3592312}"/>
          </ac:picMkLst>
        </pc:picChg>
        <pc:picChg chg="mod">
          <ac:chgData name="Matthieu Bonenfant" userId="e0bf74d8-281a-4905-b624-a41a910e068b" providerId="ADAL" clId="{FB14D4F7-0859-5E49-9A8D-E42682ED70F5}" dt="2026-02-26T21:52:27.862" v="1770" actId="1035"/>
          <ac:picMkLst>
            <pc:docMk/>
            <pc:sldMk cId="3415524624" sldId="2052"/>
            <ac:picMk id="9" creationId="{7A6252C3-087D-29DC-ABD8-668C18E82EE7}"/>
          </ac:picMkLst>
        </pc:picChg>
        <pc:picChg chg="mod">
          <ac:chgData name="Matthieu Bonenfant" userId="e0bf74d8-281a-4905-b624-a41a910e068b" providerId="ADAL" clId="{FB14D4F7-0859-5E49-9A8D-E42682ED70F5}" dt="2026-02-26T21:52:27.862" v="1770" actId="1035"/>
          <ac:picMkLst>
            <pc:docMk/>
            <pc:sldMk cId="3415524624" sldId="2052"/>
            <ac:picMk id="10" creationId="{D1B87518-C514-429C-4B58-DDD56D3AB07C}"/>
          </ac:picMkLst>
        </pc:picChg>
        <pc:picChg chg="mod">
          <ac:chgData name="Matthieu Bonenfant" userId="e0bf74d8-281a-4905-b624-a41a910e068b" providerId="ADAL" clId="{FB14D4F7-0859-5E49-9A8D-E42682ED70F5}" dt="2026-02-26T21:52:27.862" v="1770" actId="1035"/>
          <ac:picMkLst>
            <pc:docMk/>
            <pc:sldMk cId="3415524624" sldId="2052"/>
            <ac:picMk id="11" creationId="{1092669E-0986-233C-D470-5CC5D24AC9EA}"/>
          </ac:picMkLst>
        </pc:picChg>
        <pc:picChg chg="mod">
          <ac:chgData name="Matthieu Bonenfant" userId="e0bf74d8-281a-4905-b624-a41a910e068b" providerId="ADAL" clId="{FB14D4F7-0859-5E49-9A8D-E42682ED70F5}" dt="2026-02-26T21:52:27.862" v="1770" actId="1035"/>
          <ac:picMkLst>
            <pc:docMk/>
            <pc:sldMk cId="3415524624" sldId="2052"/>
            <ac:picMk id="13" creationId="{B9FAB108-A178-979B-EA1F-B5BB26F69D70}"/>
          </ac:picMkLst>
        </pc:picChg>
        <pc:picChg chg="mod">
          <ac:chgData name="Matthieu Bonenfant" userId="e0bf74d8-281a-4905-b624-a41a910e068b" providerId="ADAL" clId="{FB14D4F7-0859-5E49-9A8D-E42682ED70F5}" dt="2026-02-26T21:52:27.862" v="1770" actId="1035"/>
          <ac:picMkLst>
            <pc:docMk/>
            <pc:sldMk cId="3415524624" sldId="2052"/>
            <ac:picMk id="14" creationId="{D526B62F-8308-40E3-E5B1-BF2BA17F72D9}"/>
          </ac:picMkLst>
        </pc:picChg>
        <pc:picChg chg="mod">
          <ac:chgData name="Matthieu Bonenfant" userId="e0bf74d8-281a-4905-b624-a41a910e068b" providerId="ADAL" clId="{FB14D4F7-0859-5E49-9A8D-E42682ED70F5}" dt="2026-02-26T21:52:27.862" v="1770" actId="1035"/>
          <ac:picMkLst>
            <pc:docMk/>
            <pc:sldMk cId="3415524624" sldId="2052"/>
            <ac:picMk id="2050" creationId="{6F7F4D88-B0F7-3038-180F-35D07CE600C4}"/>
          </ac:picMkLst>
        </pc:picChg>
      </pc:sldChg>
      <pc:sldChg chg="modSp add mod">
        <pc:chgData name="Matthieu Bonenfant" userId="e0bf74d8-281a-4905-b624-a41a910e068b" providerId="ADAL" clId="{FB14D4F7-0859-5E49-9A8D-E42682ED70F5}" dt="2026-02-26T21:53:59.443" v="1786" actId="20577"/>
        <pc:sldMkLst>
          <pc:docMk/>
          <pc:sldMk cId="2943748413" sldId="2053"/>
        </pc:sldMkLst>
        <pc:spChg chg="mod">
          <ac:chgData name="Matthieu Bonenfant" userId="e0bf74d8-281a-4905-b624-a41a910e068b" providerId="ADAL" clId="{FB14D4F7-0859-5E49-9A8D-E42682ED70F5}" dt="2026-02-26T21:53:40.927" v="1784" actId="20577"/>
          <ac:spMkLst>
            <pc:docMk/>
            <pc:sldMk cId="2943748413" sldId="2053"/>
            <ac:spMk id="2" creationId="{D6438765-4C9E-9E6D-D0B5-38EA831F94C1}"/>
          </ac:spMkLst>
        </pc:spChg>
        <pc:spChg chg="mod">
          <ac:chgData name="Matthieu Bonenfant" userId="e0bf74d8-281a-4905-b624-a41a910e068b" providerId="ADAL" clId="{FB14D4F7-0859-5E49-9A8D-E42682ED70F5}" dt="2026-02-26T21:53:59.443" v="1786" actId="20577"/>
          <ac:spMkLst>
            <pc:docMk/>
            <pc:sldMk cId="2943748413" sldId="2053"/>
            <ac:spMk id="3" creationId="{BCB877E0-A11D-E9C2-FC22-709AB2030E56}"/>
          </ac:spMkLst>
        </pc:spChg>
      </pc:sldChg>
      <pc:sldChg chg="modSp add mod">
        <pc:chgData name="Matthieu Bonenfant" userId="e0bf74d8-281a-4905-b624-a41a910e068b" providerId="ADAL" clId="{FB14D4F7-0859-5E49-9A8D-E42682ED70F5}" dt="2026-03-02T16:36:02.771" v="2097" actId="1036"/>
        <pc:sldMkLst>
          <pc:docMk/>
          <pc:sldMk cId="2241527547" sldId="2054"/>
        </pc:sldMkLst>
        <pc:spChg chg="mod">
          <ac:chgData name="Matthieu Bonenfant" userId="e0bf74d8-281a-4905-b624-a41a910e068b" providerId="ADAL" clId="{FB14D4F7-0859-5E49-9A8D-E42682ED70F5}" dt="2026-03-02T16:36:02.771" v="2097" actId="1036"/>
          <ac:spMkLst>
            <pc:docMk/>
            <pc:sldMk cId="2241527547" sldId="2054"/>
            <ac:spMk id="3" creationId="{5E7AA9A7-63FA-5CDD-5DD4-A102D5B4B0EA}"/>
          </ac:spMkLst>
        </pc:spChg>
      </pc:sldChg>
    </pc:docChg>
  </pc:docChgLst>
  <pc:docChgLst>
    <pc:chgData name="Delphine PEREZ" userId="34ec2432-b2f1-4939-ad88-815f0e1e2f9f" providerId="ADAL" clId="{E98D79F8-A05E-AE42-8C20-613A8491C576}"/>
    <pc:docChg chg="custSel modSld">
      <pc:chgData name="Delphine PEREZ" userId="34ec2432-b2f1-4939-ad88-815f0e1e2f9f" providerId="ADAL" clId="{E98D79F8-A05E-AE42-8C20-613A8491C576}" dt="2026-03-23T16:07:34.553" v="1"/>
      <pc:docMkLst>
        <pc:docMk/>
      </pc:docMkLst>
      <pc:sldChg chg="addSp delSp modSp mod">
        <pc:chgData name="Delphine PEREZ" userId="34ec2432-b2f1-4939-ad88-815f0e1e2f9f" providerId="ADAL" clId="{E98D79F8-A05E-AE42-8C20-613A8491C576}" dt="2026-03-23T16:07:34.553" v="1"/>
        <pc:sldMkLst>
          <pc:docMk/>
          <pc:sldMk cId="59304810" sldId="2026"/>
        </pc:sldMkLst>
        <pc:picChg chg="add mod">
          <ac:chgData name="Delphine PEREZ" userId="34ec2432-b2f1-4939-ad88-815f0e1e2f9f" providerId="ADAL" clId="{E98D79F8-A05E-AE42-8C20-613A8491C576}" dt="2026-03-23T16:07:34.553" v="1"/>
          <ac:picMkLst>
            <pc:docMk/>
            <pc:sldMk cId="59304810" sldId="2026"/>
            <ac:picMk id="3" creationId="{CB053804-4ECD-A91D-FFF5-B52134110823}"/>
          </ac:picMkLst>
        </pc:picChg>
        <pc:picChg chg="del">
          <ac:chgData name="Delphine PEREZ" userId="34ec2432-b2f1-4939-ad88-815f0e1e2f9f" providerId="ADAL" clId="{E98D79F8-A05E-AE42-8C20-613A8491C576}" dt="2026-03-23T16:07:33.938" v="0" actId="478"/>
          <ac:picMkLst>
            <pc:docMk/>
            <pc:sldMk cId="59304810" sldId="2026"/>
            <ac:picMk id="19" creationId="{C5E6964C-2D10-C1C5-FA71-41B578FCE1A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957043517234406E-2"/>
          <c:y val="4.8139811520749393E-2"/>
          <c:w val="0.44322093851370054"/>
          <c:h val="0.90372037695850116"/>
        </c:manualLayout>
      </c:layout>
      <c:doughnutChart>
        <c:varyColors val="1"/>
        <c:ser>
          <c:idx val="0"/>
          <c:order val="0"/>
          <c:spPr>
            <a:solidFill>
              <a:srgbClr val="20E59D"/>
            </a:solidFill>
            <a:ln w="50800">
              <a:solidFill>
                <a:schemeClr val="bg1"/>
              </a:solidFill>
            </a:ln>
            <a:effectLst>
              <a:softEdge rad="12700"/>
            </a:effectLst>
          </c:spPr>
          <c:dPt>
            <c:idx val="0"/>
            <c:bubble3D val="0"/>
            <c:spPr>
              <a:solidFill>
                <a:srgbClr val="0C3C28"/>
              </a:solidFill>
              <a:ln w="50800"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1-930A-2643-AB7C-84E836F89271}"/>
              </c:ext>
            </c:extLst>
          </c:dPt>
          <c:dPt>
            <c:idx val="1"/>
            <c:bubble3D val="0"/>
            <c:spPr>
              <a:solidFill>
                <a:srgbClr val="149666"/>
              </a:solidFill>
              <a:ln w="50800"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3-930A-2643-AB7C-84E836F89271}"/>
              </c:ext>
            </c:extLst>
          </c:dPt>
          <c:dPt>
            <c:idx val="2"/>
            <c:bubble3D val="0"/>
            <c:spPr>
              <a:solidFill>
                <a:srgbClr val="20E59D"/>
              </a:solidFill>
              <a:ln w="50800"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5-930A-2643-AB7C-84E836F89271}"/>
              </c:ext>
            </c:extLst>
          </c:dPt>
          <c:dPt>
            <c:idx val="3"/>
            <c:bubble3D val="0"/>
            <c:spPr>
              <a:solidFill>
                <a:srgbClr val="8AF3AE"/>
              </a:solidFill>
              <a:ln w="50800">
                <a:solidFill>
                  <a:schemeClr val="bg1"/>
                </a:solidFill>
              </a:ln>
              <a:effectLst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7-930A-2643-AB7C-84E836F89271}"/>
              </c:ext>
            </c:extLst>
          </c:dPt>
          <c:dLbls>
            <c:delete val="1"/>
          </c:dLbls>
          <c:cat>
            <c:strRef>
              <c:f>Feuil1!$B$3:$B$6</c:f>
              <c:strCache>
                <c:ptCount val="4"/>
                <c:pt idx="0">
                  <c:v>MVDB Invest</c:v>
                </c:pt>
                <c:pt idx="1">
                  <c:v>DefInvest (BPI)</c:v>
                </c:pt>
                <c:pt idx="2">
                  <c:v>Thales</c:v>
                </c:pt>
                <c:pt idx="3">
                  <c:v>La Banque Postale</c:v>
                </c:pt>
              </c:strCache>
            </c:strRef>
          </c:cat>
          <c:val>
            <c:numRef>
              <c:f>Feuil1!$C$3:$C$6</c:f>
              <c:numCache>
                <c:formatCode>0%</c:formatCode>
                <c:ptCount val="4"/>
                <c:pt idx="0">
                  <c:v>0.7</c:v>
                </c:pt>
                <c:pt idx="1">
                  <c:v>0.15</c:v>
                </c:pt>
                <c:pt idx="2" formatCode="0.00%">
                  <c:v>7.4999999999999997E-2</c:v>
                </c:pt>
                <c:pt idx="3" formatCode="0.00%">
                  <c:v>7.4999999999999997E-2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0A-2643-AB7C-84E836F8927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456553239802632"/>
          <c:y val="0.1739773477548309"/>
          <c:w val="0.42433080764122982"/>
          <c:h val="0.61804763946072383"/>
        </c:manualLayout>
      </c:layout>
      <c:overlay val="0"/>
      <c:spPr>
        <a:pattFill prst="ltUpDiag">
          <a:fgClr>
            <a:srgbClr val="115D3F"/>
          </a:fgClr>
          <a:bgClr>
            <a:schemeClr val="bg1"/>
          </a:bgClr>
        </a:pattFill>
        <a:ln w="25400">
          <a:solidFill>
            <a:schemeClr val="bg1"/>
          </a:solidFill>
        </a:ln>
        <a:effectLst>
          <a:glow rad="63500">
            <a:srgbClr val="22E39B">
              <a:alpha val="40000"/>
            </a:srgbClr>
          </a:glow>
        </a:effectLst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4BE535B-EDA1-6CEB-2EEC-642ADBB777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540CB27-1F32-EA98-F1B1-915BD041B1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9AB3B-05DF-2D41-A90D-AA7BBB761B26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DFA2C5-5B40-1F94-46B0-B836B2EEF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A70B53-FEF6-5BC3-BB6E-CDEAAF1559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A8F38-900F-994F-9944-18C76B141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363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100F6-B895-3F4A-A419-0E8193E1523E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10C02-EE72-094B-BFB0-C7EBCEF56F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531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6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576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AE2D7-1388-FE71-A6E4-904950657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44DB9AD-419B-E3A5-D5A5-94670FC45A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FE9886-02B7-49CB-16EE-C8895B02A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F7BDE2-C0B6-39E6-5339-0F89BB05B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CC97-40BA-40B1-9998-360FC952278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13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024FB-C02C-CB1A-EC3A-46FB52A61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F6C92A1-8180-0109-D248-119A9620C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49FA60E-1D6B-60D0-276A-008452398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MES : logiciel de pilotage de production LIMS : logiciel de gestion de laboratoire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C24CCC-D606-1C73-2B36-A0D574AF9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655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3FD15-A87A-1A92-CA08-41574F6BC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91106E7-7EEB-AE87-FF9D-7BD2EC100D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CF45D5F-FC45-C759-17B3-FF9E02489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575DC9-9985-C09A-CA6A-22985D4D61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025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FDA25-BC3E-B266-EECE-BD41058C7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BB43E3F-8F00-1E7C-14F1-147AB756B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C2FB973-53E4-CF3D-9527-3DCF41003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61A03E-9B48-ADC6-5270-638AB6B49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7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4A982-1ACE-3954-E4BA-610F526AC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FCA05F-CB98-5D21-05B0-2EF309B84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BDD87E-33C2-5581-93B9-FB044C2D4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4C6138-DFEB-01E4-8CE7-7B72C16C7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69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2F997-2E6B-0E95-DCD2-65FCB1AFD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B04B1C-2641-E33D-D0E1-4932235BCA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D11D7EE-472B-66D9-E09D-5248B77FCC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8E12CB-4673-B9AF-FD72-5D81D4B0E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5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70866-DB85-9E3B-CB53-31AC928B9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5B7E2C5-812A-381C-A3B3-B6114D26D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7135733-3D15-7449-F8B6-C0FCD0B0F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1B7A7D-4AC5-6CE0-A639-E32FAEBA39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559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856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735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Choisir entre la slide 3 et la slide 4.</a:t>
            </a:r>
          </a:p>
          <a:p>
            <a:r>
              <a:rPr lang="fr-FR" dirty="0"/>
              <a:t>SLIDE 3 : Adaptée à une audience purement OT</a:t>
            </a:r>
          </a:p>
          <a:p>
            <a:r>
              <a:rPr lang="fr-FR" dirty="0"/>
              <a:t>SLIDE 4 : Adaptée à une audience IT/OT, institutionnelle, investisseurs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91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10C02-EE72-094B-BFB0-C7EBCEF56FE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751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CC97-40BA-40B1-9998-360FC952278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232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626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C1E3A-F778-8D98-2AD0-9DB8C88CA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E846D2C-7446-D850-F56B-EBF59DB44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DEDD47C-8AED-6E54-1DD2-2C923D019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4E6D39-BCF8-1850-E280-821273D74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466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Choisir entre la slide 3 et la slide 4.</a:t>
            </a:r>
          </a:p>
          <a:p>
            <a:r>
              <a:rPr lang="fr-FR" dirty="0"/>
              <a:t>SLIDE 3 : Adaptée à une audience purement OT</a:t>
            </a:r>
          </a:p>
          <a:p>
            <a:r>
              <a:rPr lang="fr-FR" dirty="0"/>
              <a:t>SLIDE 4 : Adaptée à une audience IT/OT, institutionnelle, investisseurs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724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917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386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CC97-40BA-40B1-9998-360FC952278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489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7CD62-5E8D-0056-E301-26A497315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C3D656-AC48-D9D2-9C52-6EB0D6668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185666A-E1BA-FA5B-C98A-BF70A54B39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32080D-4BAE-0E42-DB0C-F7E0ADADF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CC97-40BA-40B1-9998-360FC952278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06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10C02-EE72-094B-BFB0-C7EBCEF56FE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923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77E84-8D63-0DFD-9149-F47EFD966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C9FD64C-81BA-E884-742D-2F052605A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7121BFA-4C41-C087-C9A4-CAA7D52B5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5FAC81-3914-C0E8-8000-F3A9CE47C9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CC97-40BA-40B1-9998-360FC952278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71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emf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FA2AC-84D3-75E9-97D9-B70F9DC18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0982F9-18F4-6D88-CAC5-E3F45E8D5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397293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zones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Espace réservé du contenu 17">
            <a:extLst>
              <a:ext uri="{FF2B5EF4-FFF2-40B4-BE49-F238E27FC236}">
                <a16:creationId xmlns:a16="http://schemas.microsoft.com/office/drawing/2014/main" id="{97BBDF6F-E53E-45C9-C0CF-2727409BD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41794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02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20" name="Espace réservé du contenu 17">
            <a:extLst>
              <a:ext uri="{FF2B5EF4-FFF2-40B4-BE49-F238E27FC236}">
                <a16:creationId xmlns:a16="http://schemas.microsoft.com/office/drawing/2014/main" id="{954FA710-D2AD-9797-A02C-4AB25C238DC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08760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03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21" name="Espace réservé du contenu 17">
            <a:extLst>
              <a:ext uri="{FF2B5EF4-FFF2-40B4-BE49-F238E27FC236}">
                <a16:creationId xmlns:a16="http://schemas.microsoft.com/office/drawing/2014/main" id="{7637C9D9-4935-6273-F6CF-2FC0D0BD1B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2831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04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1A2B6DF3-B413-EAC3-EA22-EF423A5FAC4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1675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2" name="Espace réservé du contenu 31">
            <a:extLst>
              <a:ext uri="{FF2B5EF4-FFF2-40B4-BE49-F238E27FC236}">
                <a16:creationId xmlns:a16="http://schemas.microsoft.com/office/drawing/2014/main" id="{FF36B3AA-3B62-0768-62E9-8472A52D263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1675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3" name="Espace réservé du contenu 17">
            <a:extLst>
              <a:ext uri="{FF2B5EF4-FFF2-40B4-BE49-F238E27FC236}">
                <a16:creationId xmlns:a16="http://schemas.microsoft.com/office/drawing/2014/main" id="{523CD052-21F9-89CE-0F11-D2C7A49D82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4963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01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34" name="Espace réservé du contenu 29">
            <a:extLst>
              <a:ext uri="{FF2B5EF4-FFF2-40B4-BE49-F238E27FC236}">
                <a16:creationId xmlns:a16="http://schemas.microsoft.com/office/drawing/2014/main" id="{4FF6058A-3320-8439-FECE-0B27E2A0F56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5" name="Espace réservé du contenu 31">
            <a:extLst>
              <a:ext uri="{FF2B5EF4-FFF2-40B4-BE49-F238E27FC236}">
                <a16:creationId xmlns:a16="http://schemas.microsoft.com/office/drawing/2014/main" id="{4BB21A8F-4C05-6B6D-D29D-0C84943A68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61950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6" name="Espace réservé du contenu 29">
            <a:extLst>
              <a:ext uri="{FF2B5EF4-FFF2-40B4-BE49-F238E27FC236}">
                <a16:creationId xmlns:a16="http://schemas.microsoft.com/office/drawing/2014/main" id="{605E6BE3-C213-5E39-E3C3-BE61E5FAD5C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10406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7" name="Espace réservé du contenu 31">
            <a:extLst>
              <a:ext uri="{FF2B5EF4-FFF2-40B4-BE49-F238E27FC236}">
                <a16:creationId xmlns:a16="http://schemas.microsoft.com/office/drawing/2014/main" id="{CD23F4C3-A30F-D8EC-6B1D-1F49D4F3855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10406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8" name="Espace réservé du contenu 29">
            <a:extLst>
              <a:ext uri="{FF2B5EF4-FFF2-40B4-BE49-F238E27FC236}">
                <a16:creationId xmlns:a16="http://schemas.microsoft.com/office/drawing/2014/main" id="{B1B23CDC-6040-796F-2AD6-984B95AA1FE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002831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9" name="Espace réservé du contenu 31">
            <a:extLst>
              <a:ext uri="{FF2B5EF4-FFF2-40B4-BE49-F238E27FC236}">
                <a16:creationId xmlns:a16="http://schemas.microsoft.com/office/drawing/2014/main" id="{21651B06-E11A-5E4E-3DD9-19D14C75EB29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02831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2A9AF404-A64E-B473-F54C-8923FF82B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3891132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zones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F6933345-0AEC-CA5F-4C86-4C4855717B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18A5F112-DE06-CEF2-07F9-9C8BEDBC2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B29C77AE-4E6B-1F53-7E5A-5C32DAD556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2" y="1270000"/>
            <a:ext cx="5283200" cy="50521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 i="0"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BC577568-CF8D-84CC-16B6-E53898810B4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0" y="1269999"/>
            <a:ext cx="5761038" cy="505214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B88244ED-A91F-F66E-E84D-905135D06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744339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zones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4075D92D-EA81-F83B-F264-5E20B5869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2B8C3194-9B7C-8368-6FEE-D9B1CB4A3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AC458978-4CD7-2472-243B-74C29636638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4325" y="1243013"/>
            <a:ext cx="5386388" cy="218598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Seclab</a:t>
            </a:r>
            <a:r>
              <a:rPr lang="fr-FR"/>
              <a:t> est un leader technologique reconnu pour protéger</a:t>
            </a:r>
          </a:p>
        </p:txBody>
      </p:sp>
      <p:sp>
        <p:nvSpPr>
          <p:cNvPr id="15" name="Espace réservé du contenu 13">
            <a:extLst>
              <a:ext uri="{FF2B5EF4-FFF2-40B4-BE49-F238E27FC236}">
                <a16:creationId xmlns:a16="http://schemas.microsoft.com/office/drawing/2014/main" id="{31EA4EE4-A025-CC4B-47D0-E5C38A55336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14324" y="3454827"/>
            <a:ext cx="5386388" cy="218598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sng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les infrastructures les plus critiques et les plus souveraines.</a:t>
            </a:r>
          </a:p>
        </p:txBody>
      </p:sp>
      <p:sp>
        <p:nvSpPr>
          <p:cNvPr id="16" name="Espace réservé du contenu 13">
            <a:extLst>
              <a:ext uri="{FF2B5EF4-FFF2-40B4-BE49-F238E27FC236}">
                <a16:creationId xmlns:a16="http://schemas.microsoft.com/office/drawing/2014/main" id="{E3A3E639-F971-11E4-285E-BDF2D3BE9D2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0" y="571501"/>
            <a:ext cx="5761038" cy="5750648"/>
          </a:xfrm>
          <a:prstGeom prst="rect">
            <a:avLst/>
          </a:prstGeom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914400" indent="0">
              <a:buFont typeface="Wingdings" pitchFamily="2" charset="2"/>
              <a:buNone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ex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dui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aliquam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mauris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ut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eros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augue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elementum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tortor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pellentesque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sapien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at erat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a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rutrum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sagittis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</a:t>
            </a:r>
            <a:endParaRPr lang="fr-FR"/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ex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dui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aliquam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mauris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ut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eros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augue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elementum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tortor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pellentesque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sapien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at erat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a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rutrum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sagittis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</a:t>
            </a:r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2815FF07-7EC7-7B32-4245-3A657E9F97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618264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 gauch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9E78C6-6FA0-79D7-2B7C-F9C282981C44}"/>
              </a:ext>
            </a:extLst>
          </p:cNvPr>
          <p:cNvSpPr/>
          <p:nvPr userDrawn="1"/>
        </p:nvSpPr>
        <p:spPr>
          <a:xfrm>
            <a:off x="6096000" y="1"/>
            <a:ext cx="6096000" cy="6857999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7475E582-C9D3-A5B4-C156-2B604B126C9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4325" y="549275"/>
            <a:ext cx="5386388" cy="578527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Seclab</a:t>
            </a:r>
            <a:r>
              <a:rPr lang="fr-FR"/>
              <a:t> est un leader technologique reconnu pour protéger</a:t>
            </a:r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2D429E38-603E-B7A3-845E-88B09DC10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22DE41-DB7A-3D21-B6C5-33917E22F3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66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 gauch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55B96C-BEBF-0FBE-7761-0E2E811C2C88}"/>
              </a:ext>
            </a:extLst>
          </p:cNvPr>
          <p:cNvSpPr/>
          <p:nvPr userDrawn="1"/>
        </p:nvSpPr>
        <p:spPr>
          <a:xfrm>
            <a:off x="6096000" y="1"/>
            <a:ext cx="6096000" cy="6857999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2A7C19B-7135-6CA7-4C55-EB3A858D0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188" y="549275"/>
            <a:ext cx="5457825" cy="5784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latin typeface="TT Firs Neue Medium" panose="020B0003030000020004" pitchFamily="34" charset="0"/>
              </a:defRPr>
            </a:lvl1pPr>
            <a:lvl2pPr marL="12700" indent="0">
              <a:buNone/>
              <a:tabLst/>
              <a:defRPr sz="1800">
                <a:latin typeface="TT Firs Neue" panose="020B00030300000200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  <a:p>
            <a:pPr lvl="1"/>
            <a:r>
              <a:rPr lang="fr-FR"/>
              <a:t>Pour le texte qui suit ….</a:t>
            </a:r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7DE7A235-C0BC-2F47-DB79-D07420B8D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7ED47F-BD1A-D133-3529-E6D64E3537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61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zones droit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6025BC-FB4D-C5C6-12D7-0C360AF05175}"/>
              </a:ext>
            </a:extLst>
          </p:cNvPr>
          <p:cNvSpPr/>
          <p:nvPr userDrawn="1"/>
        </p:nvSpPr>
        <p:spPr>
          <a:xfrm>
            <a:off x="30165" y="25827"/>
            <a:ext cx="6096000" cy="6857999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contenu 13">
            <a:extLst>
              <a:ext uri="{FF2B5EF4-FFF2-40B4-BE49-F238E27FC236}">
                <a16:creationId xmlns:a16="http://schemas.microsoft.com/office/drawing/2014/main" id="{5B46AFFB-592E-1F7B-0FDA-3FC6D4DAFC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31090" y="549275"/>
            <a:ext cx="7225945" cy="28797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consectetur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adipiscing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elit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. </a:t>
            </a:r>
          </a:p>
          <a:p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Nulla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pretium,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tellus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eget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blani</a:t>
            </a:r>
            <a:endParaRPr lang="fr-FR"/>
          </a:p>
        </p:txBody>
      </p:sp>
      <p:sp>
        <p:nvSpPr>
          <p:cNvPr id="6" name="Espace réservé du contenu 13">
            <a:extLst>
              <a:ext uri="{FF2B5EF4-FFF2-40B4-BE49-F238E27FC236}">
                <a16:creationId xmlns:a16="http://schemas.microsoft.com/office/drawing/2014/main" id="{61C790D5-62FF-C507-7976-2FAB8740E30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31089" y="3454827"/>
            <a:ext cx="7225945" cy="285389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sng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mperdiet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ex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dui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aliquam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b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</a:b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mauris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ut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tempor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eros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augue</a:t>
            </a:r>
            <a:endParaRPr lang="fr-FR"/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4A967C91-944A-EE7E-ADA2-5C52735BF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5203A77-CF4A-113D-AD03-55D02D7CDEFA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79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gauch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A62C1C-8C91-1D63-6E34-05F1648F435C}"/>
              </a:ext>
            </a:extLst>
          </p:cNvPr>
          <p:cNvSpPr/>
          <p:nvPr userDrawn="1"/>
        </p:nvSpPr>
        <p:spPr>
          <a:xfrm>
            <a:off x="30165" y="25827"/>
            <a:ext cx="6096000" cy="6857999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13">
            <a:extLst>
              <a:ext uri="{FF2B5EF4-FFF2-40B4-BE49-F238E27FC236}">
                <a16:creationId xmlns:a16="http://schemas.microsoft.com/office/drawing/2014/main" id="{E00AB4EB-F5F1-124A-C510-FE193C22517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0" y="549275"/>
            <a:ext cx="5761035" cy="28797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consectetur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adipiscing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elit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. </a:t>
            </a:r>
          </a:p>
          <a:p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Nulla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pretium,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tellus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eget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blani</a:t>
            </a:r>
            <a:endParaRPr lang="fr-FR"/>
          </a:p>
        </p:txBody>
      </p:sp>
      <p:sp>
        <p:nvSpPr>
          <p:cNvPr id="7" name="Espace réservé du contenu 13">
            <a:extLst>
              <a:ext uri="{FF2B5EF4-FFF2-40B4-BE49-F238E27FC236}">
                <a16:creationId xmlns:a16="http://schemas.microsoft.com/office/drawing/2014/main" id="{39F25968-0CE3-98BB-7D90-C212A6CE6AC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5999" y="3454827"/>
            <a:ext cx="5761035" cy="285389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none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mperdiet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ex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dui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aliquam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b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</a:b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mauris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ut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tempor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eros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augue</a:t>
            </a:r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2E2D3FD7-2547-D85A-1040-69E04D688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793E830-FF6A-6BC9-1492-39AC9FB23DF8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38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auch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4F55CD-420D-C23A-889D-ADE4F6D3F741}"/>
              </a:ext>
            </a:extLst>
          </p:cNvPr>
          <p:cNvSpPr/>
          <p:nvPr userDrawn="1"/>
        </p:nvSpPr>
        <p:spPr>
          <a:xfrm>
            <a:off x="30165" y="25827"/>
            <a:ext cx="6096000" cy="6857999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9DD6611D-C75F-36C4-96BE-C9416B164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0963" y="549702"/>
            <a:ext cx="5457825" cy="5784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latin typeface="TT Firs Neue Medium" panose="020B0003030000020004" pitchFamily="34" charset="0"/>
              </a:defRPr>
            </a:lvl1pPr>
            <a:lvl2pPr marL="12700" indent="0">
              <a:buNone/>
              <a:tabLst/>
              <a:defRPr sz="1800">
                <a:latin typeface="TT Firs Neue" panose="020B00030300000200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  <a:p>
            <a:pPr lvl="1"/>
            <a:r>
              <a:rPr lang="fr-FR"/>
              <a:t>Pour le texte qui suit ….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B628EB19-1EE5-F97A-1221-964BB6042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A4D4C7-2EE7-E43A-C102-B832E6978835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20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full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contenu 13">
            <a:extLst>
              <a:ext uri="{FF2B5EF4-FFF2-40B4-BE49-F238E27FC236}">
                <a16:creationId xmlns:a16="http://schemas.microsoft.com/office/drawing/2014/main" id="{B2B416EE-43AD-AA61-9E6D-FD552AC8CA5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4964" y="1271588"/>
            <a:ext cx="11522074" cy="5050560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chemeClr val="tx1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7C4E2E-4E7A-621E-BD53-EE34902B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8" y="300039"/>
            <a:ext cx="9344026" cy="742949"/>
          </a:xfrm>
          <a:prstGeom prst="rect">
            <a:avLst/>
          </a:prstGeom>
        </p:spPr>
        <p:txBody>
          <a:bodyPr anchor="ctr"/>
          <a:lstStyle>
            <a:lvl1pPr algn="r">
              <a:defRPr sz="36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11">
            <a:extLst>
              <a:ext uri="{FF2B5EF4-FFF2-40B4-BE49-F238E27FC236}">
                <a16:creationId xmlns:a16="http://schemas.microsoft.com/office/drawing/2014/main" id="{ADAEB9AA-8DE9-B2C5-16F6-22CDCFA8C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05489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+ logo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D384CEEA-6E6A-8169-7B6D-35B970CEA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71104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9D8AB7-7554-93DF-F6E8-296B47DC4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38F6A84-35C9-2748-BDC4-EC2791B30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293068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ut vid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556028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4 + coor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DCA1AB-A92E-64A3-F17D-FA20819EE4C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494622D-4908-315C-5F29-47701072ADCD}"/>
              </a:ext>
            </a:extLst>
          </p:cNvPr>
          <p:cNvSpPr txBox="1">
            <a:spLocks/>
          </p:cNvSpPr>
          <p:nvPr userDrawn="1"/>
        </p:nvSpPr>
        <p:spPr>
          <a:xfrm>
            <a:off x="249131" y="5861785"/>
            <a:ext cx="5761037" cy="4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err="1">
                <a:latin typeface="TT Firs Neue" panose="020B0003030000020004" pitchFamily="34" charset="0"/>
              </a:rPr>
              <a:t>s</a:t>
            </a:r>
            <a:r>
              <a:rPr lang="fr-FR" sz="1800" err="1">
                <a:effectLst/>
                <a:latin typeface="TT Firs Neue" panose="020B0003030000020004" pitchFamily="34" charset="0"/>
              </a:rPr>
              <a:t>eclab-security.com</a:t>
            </a:r>
            <a:endParaRPr lang="fr-FR" sz="1800">
              <a:effectLst/>
              <a:latin typeface="TT Firs Neue" panose="020B0003030000020004" pitchFamily="34" charset="0"/>
            </a:endParaRPr>
          </a:p>
          <a:p>
            <a:r>
              <a:rPr lang="fr-FR" sz="1800" u="sng" err="1">
                <a:solidFill>
                  <a:srgbClr val="22E39B"/>
                </a:solidFill>
                <a:latin typeface="TT Firs Neue" panose="020B0003030000020004" pitchFamily="34" charset="0"/>
              </a:rPr>
              <a:t>contact@seclab-security.com</a:t>
            </a:r>
            <a:endParaRPr lang="fr-FR" sz="18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B5DBB1-AA5F-3B6E-0A2D-79CC207776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DE10C8-2C04-72AC-9B4F-6AD6C409CBA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34963" y="549275"/>
            <a:ext cx="2887560" cy="529386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F7DF6BE3-68B7-CC39-7074-3727D17DE73B}"/>
              </a:ext>
            </a:extLst>
          </p:cNvPr>
          <p:cNvSpPr txBox="1">
            <a:spLocks/>
          </p:cNvSpPr>
          <p:nvPr userDrawn="1"/>
        </p:nvSpPr>
        <p:spPr>
          <a:xfrm>
            <a:off x="222698" y="1090696"/>
            <a:ext cx="11634338" cy="52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>
                <a:latin typeface="TT Firs Neue" panose="020B0003030000020004" pitchFamily="34" charset="0"/>
              </a:rPr>
              <a:t>The Cyber-</a:t>
            </a:r>
            <a:r>
              <a:rPr lang="fr-FR" sz="2400" err="1">
                <a:latin typeface="TT Firs Neue" panose="020B0003030000020004" pitchFamily="34" charset="0"/>
              </a:rPr>
              <a:t>physical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systems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company</a:t>
            </a:r>
            <a:endParaRPr lang="fr-FR" sz="24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4D18D4AB-6E3F-141C-D464-1CA5FF855D2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34962" y="2681202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15" name="Espace réservé du contenu 13">
            <a:extLst>
              <a:ext uri="{FF2B5EF4-FFF2-40B4-BE49-F238E27FC236}">
                <a16:creationId xmlns:a16="http://schemas.microsoft.com/office/drawing/2014/main" id="{4678E05B-537B-19BC-3EC0-F324AC7EAB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4962" y="3170535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Fonction</a:t>
            </a:r>
          </a:p>
        </p:txBody>
      </p:sp>
      <p:sp>
        <p:nvSpPr>
          <p:cNvPr id="16" name="Espace réservé du contenu 13">
            <a:extLst>
              <a:ext uri="{FF2B5EF4-FFF2-40B4-BE49-F238E27FC236}">
                <a16:creationId xmlns:a16="http://schemas.microsoft.com/office/drawing/2014/main" id="{163CCEE6-FDC1-3ABD-BCDA-146DD4E668A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4962" y="3640922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Telephone</a:t>
            </a:r>
            <a:endParaRPr lang="fr-FR"/>
          </a:p>
        </p:txBody>
      </p:sp>
      <p:sp>
        <p:nvSpPr>
          <p:cNvPr id="17" name="Espace réservé du contenu 13">
            <a:extLst>
              <a:ext uri="{FF2B5EF4-FFF2-40B4-BE49-F238E27FC236}">
                <a16:creationId xmlns:a16="http://schemas.microsoft.com/office/drawing/2014/main" id="{18385063-EDF5-2A8E-AD5B-C008BAE4309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4962" y="4087862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4038857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4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803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4 + Coor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DCA1AB-A92E-64A3-F17D-FA20819EE4C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494622D-4908-315C-5F29-47701072ADCD}"/>
              </a:ext>
            </a:extLst>
          </p:cNvPr>
          <p:cNvSpPr txBox="1">
            <a:spLocks/>
          </p:cNvSpPr>
          <p:nvPr userDrawn="1"/>
        </p:nvSpPr>
        <p:spPr>
          <a:xfrm>
            <a:off x="249131" y="5861785"/>
            <a:ext cx="5761037" cy="4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err="1">
                <a:latin typeface="TT Firs Neue" panose="020B0003030000020004" pitchFamily="34" charset="0"/>
              </a:rPr>
              <a:t>s</a:t>
            </a:r>
            <a:r>
              <a:rPr lang="fr-FR" sz="1800" err="1">
                <a:effectLst/>
                <a:latin typeface="TT Firs Neue" panose="020B0003030000020004" pitchFamily="34" charset="0"/>
              </a:rPr>
              <a:t>eclab-security.com</a:t>
            </a:r>
            <a:endParaRPr lang="fr-FR" sz="1800">
              <a:effectLst/>
              <a:latin typeface="TT Firs Neue" panose="020B0003030000020004" pitchFamily="34" charset="0"/>
            </a:endParaRPr>
          </a:p>
          <a:p>
            <a:r>
              <a:rPr lang="fr-FR" sz="1800" u="sng" err="1">
                <a:solidFill>
                  <a:srgbClr val="22E39B"/>
                </a:solidFill>
                <a:latin typeface="TT Firs Neue" panose="020B0003030000020004" pitchFamily="34" charset="0"/>
              </a:rPr>
              <a:t>contact@seclab-security.com</a:t>
            </a:r>
            <a:endParaRPr lang="fr-FR" sz="18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7DF6BE3-68B7-CC39-7074-3727D17DE73B}"/>
              </a:ext>
            </a:extLst>
          </p:cNvPr>
          <p:cNvSpPr txBox="1">
            <a:spLocks/>
          </p:cNvSpPr>
          <p:nvPr userDrawn="1"/>
        </p:nvSpPr>
        <p:spPr>
          <a:xfrm>
            <a:off x="222698" y="1090696"/>
            <a:ext cx="11634338" cy="52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>
                <a:latin typeface="TT Firs Neue" panose="020B0003030000020004" pitchFamily="34" charset="0"/>
              </a:rPr>
              <a:t>The Cyber-</a:t>
            </a:r>
            <a:r>
              <a:rPr lang="fr-FR" sz="2400" err="1">
                <a:latin typeface="TT Firs Neue" panose="020B0003030000020004" pitchFamily="34" charset="0"/>
              </a:rPr>
              <a:t>physical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systems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company</a:t>
            </a:r>
            <a:endParaRPr lang="fr-FR" sz="24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4D18D4AB-6E3F-141C-D464-1CA5FF855D2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34962" y="2681202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Prénom Nom</a:t>
            </a:r>
          </a:p>
        </p:txBody>
      </p:sp>
      <p:sp>
        <p:nvSpPr>
          <p:cNvPr id="15" name="Espace réservé du contenu 13">
            <a:extLst>
              <a:ext uri="{FF2B5EF4-FFF2-40B4-BE49-F238E27FC236}">
                <a16:creationId xmlns:a16="http://schemas.microsoft.com/office/drawing/2014/main" id="{4678E05B-537B-19BC-3EC0-F324AC7EAB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4962" y="3170535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Fonction</a:t>
            </a:r>
          </a:p>
        </p:txBody>
      </p:sp>
      <p:sp>
        <p:nvSpPr>
          <p:cNvPr id="16" name="Espace réservé du contenu 13">
            <a:extLst>
              <a:ext uri="{FF2B5EF4-FFF2-40B4-BE49-F238E27FC236}">
                <a16:creationId xmlns:a16="http://schemas.microsoft.com/office/drawing/2014/main" id="{163CCEE6-FDC1-3ABD-BCDA-146DD4E668A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34962" y="3640922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Telephone</a:t>
            </a:r>
            <a:endParaRPr lang="fr-FR"/>
          </a:p>
        </p:txBody>
      </p:sp>
      <p:sp>
        <p:nvSpPr>
          <p:cNvPr id="17" name="Espace réservé du contenu 13">
            <a:extLst>
              <a:ext uri="{FF2B5EF4-FFF2-40B4-BE49-F238E27FC236}">
                <a16:creationId xmlns:a16="http://schemas.microsoft.com/office/drawing/2014/main" id="{18385063-EDF5-2A8E-AD5B-C008BAE4309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4962" y="4087862"/>
            <a:ext cx="9037637" cy="44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1292509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4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434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Espace réservé du contenu 17">
            <a:extLst>
              <a:ext uri="{FF2B5EF4-FFF2-40B4-BE49-F238E27FC236}">
                <a16:creationId xmlns:a16="http://schemas.microsoft.com/office/drawing/2014/main" id="{97BBDF6F-E53E-45C9-C0CF-2727409BD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41794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02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20" name="Espace réservé du contenu 17">
            <a:extLst>
              <a:ext uri="{FF2B5EF4-FFF2-40B4-BE49-F238E27FC236}">
                <a16:creationId xmlns:a16="http://schemas.microsoft.com/office/drawing/2014/main" id="{954FA710-D2AD-9797-A02C-4AB25C238DC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08760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03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21" name="Espace réservé du contenu 17">
            <a:extLst>
              <a:ext uri="{FF2B5EF4-FFF2-40B4-BE49-F238E27FC236}">
                <a16:creationId xmlns:a16="http://schemas.microsoft.com/office/drawing/2014/main" id="{7637C9D9-4935-6273-F6CF-2FC0D0BD1B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2831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04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1A2B6DF3-B413-EAC3-EA22-EF423A5FAC4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1675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2" name="Espace réservé du contenu 31">
            <a:extLst>
              <a:ext uri="{FF2B5EF4-FFF2-40B4-BE49-F238E27FC236}">
                <a16:creationId xmlns:a16="http://schemas.microsoft.com/office/drawing/2014/main" id="{FF36B3AA-3B62-0768-62E9-8472A52D263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1675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3" name="Espace réservé du contenu 17">
            <a:extLst>
              <a:ext uri="{FF2B5EF4-FFF2-40B4-BE49-F238E27FC236}">
                <a16:creationId xmlns:a16="http://schemas.microsoft.com/office/drawing/2014/main" id="{523CD052-21F9-89CE-0F11-D2C7A49D82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4963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01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34" name="Espace réservé du contenu 29">
            <a:extLst>
              <a:ext uri="{FF2B5EF4-FFF2-40B4-BE49-F238E27FC236}">
                <a16:creationId xmlns:a16="http://schemas.microsoft.com/office/drawing/2014/main" id="{4FF6058A-3320-8439-FECE-0B27E2A0F56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5" name="Espace réservé du contenu 31">
            <a:extLst>
              <a:ext uri="{FF2B5EF4-FFF2-40B4-BE49-F238E27FC236}">
                <a16:creationId xmlns:a16="http://schemas.microsoft.com/office/drawing/2014/main" id="{4BB21A8F-4C05-6B6D-D29D-0C84943A68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61950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6" name="Espace réservé du contenu 29">
            <a:extLst>
              <a:ext uri="{FF2B5EF4-FFF2-40B4-BE49-F238E27FC236}">
                <a16:creationId xmlns:a16="http://schemas.microsoft.com/office/drawing/2014/main" id="{605E6BE3-C213-5E39-E3C3-BE61E5FAD5C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10406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7" name="Espace réservé du contenu 31">
            <a:extLst>
              <a:ext uri="{FF2B5EF4-FFF2-40B4-BE49-F238E27FC236}">
                <a16:creationId xmlns:a16="http://schemas.microsoft.com/office/drawing/2014/main" id="{CD23F4C3-A30F-D8EC-6B1D-1F49D4F3855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10406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8" name="Espace réservé du contenu 29">
            <a:extLst>
              <a:ext uri="{FF2B5EF4-FFF2-40B4-BE49-F238E27FC236}">
                <a16:creationId xmlns:a16="http://schemas.microsoft.com/office/drawing/2014/main" id="{B1B23CDC-6040-796F-2AD6-984B95AA1FE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002831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9" name="Espace réservé du contenu 31">
            <a:extLst>
              <a:ext uri="{FF2B5EF4-FFF2-40B4-BE49-F238E27FC236}">
                <a16:creationId xmlns:a16="http://schemas.microsoft.com/office/drawing/2014/main" id="{21651B06-E11A-5E4E-3DD9-19D14C75EB29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02831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45293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zones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18A5F112-DE06-CEF2-07F9-9C8BEDBC2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B29C77AE-4E6B-1F53-7E5A-5C32DAD556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2" y="1270000"/>
            <a:ext cx="5283200" cy="50521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 i="0"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BC577568-CF8D-84CC-16B6-E53898810B4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0" y="1269999"/>
            <a:ext cx="5761038" cy="505214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544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zones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2B8C3194-9B7C-8368-6FEE-D9B1CB4A3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AC458978-4CD7-2472-243B-74C29636638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4325" y="1243013"/>
            <a:ext cx="5386388" cy="218598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Seclab</a:t>
            </a:r>
            <a:r>
              <a:rPr lang="fr-FR"/>
              <a:t> est un leader technologique reconnu pour protéger</a:t>
            </a:r>
          </a:p>
        </p:txBody>
      </p:sp>
      <p:sp>
        <p:nvSpPr>
          <p:cNvPr id="15" name="Espace réservé du contenu 13">
            <a:extLst>
              <a:ext uri="{FF2B5EF4-FFF2-40B4-BE49-F238E27FC236}">
                <a16:creationId xmlns:a16="http://schemas.microsoft.com/office/drawing/2014/main" id="{31EA4EE4-A025-CC4B-47D0-E5C38A55336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14324" y="3454827"/>
            <a:ext cx="5386388" cy="218598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sng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les infrastructures les plus critiques et les plus souveraines.</a:t>
            </a:r>
          </a:p>
        </p:txBody>
      </p:sp>
      <p:sp>
        <p:nvSpPr>
          <p:cNvPr id="16" name="Espace réservé du contenu 13">
            <a:extLst>
              <a:ext uri="{FF2B5EF4-FFF2-40B4-BE49-F238E27FC236}">
                <a16:creationId xmlns:a16="http://schemas.microsoft.com/office/drawing/2014/main" id="{E3A3E639-F971-11E4-285E-BDF2D3BE9D2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0" y="571501"/>
            <a:ext cx="5761038" cy="5750648"/>
          </a:xfrm>
          <a:prstGeom prst="rect">
            <a:avLst/>
          </a:prstGeom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914400" indent="0">
              <a:buFont typeface="Wingdings" pitchFamily="2" charset="2"/>
              <a:buNone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ex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dui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aliquam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mauris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ut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eros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augue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elementum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tortor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pellentesque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sapien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at erat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a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rutrum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sagittis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</a:t>
            </a:r>
            <a:endParaRPr lang="fr-FR"/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ex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dui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aliquam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mauris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ut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eros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augue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elementum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tortor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pellentesque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sapien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at erat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a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rutrum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sagittis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311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 gauch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A22296-240C-3EFB-0596-E98A856FC6CD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BAC1C5B-F64D-282B-DDA4-D1E7C6ADD7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7475E582-C9D3-A5B4-C156-2B604B126C9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4325" y="549275"/>
            <a:ext cx="5386388" cy="578527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Seclab</a:t>
            </a:r>
            <a:r>
              <a:rPr lang="fr-FR"/>
              <a:t> est un leader technologique reconnu pour protéger</a:t>
            </a:r>
          </a:p>
        </p:txBody>
      </p:sp>
    </p:spTree>
    <p:extLst>
      <p:ext uri="{BB962C8B-B14F-4D97-AF65-F5344CB8AC3E}">
        <p14:creationId xmlns:p14="http://schemas.microsoft.com/office/powerpoint/2010/main" val="863287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 gauch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0A6ACC-3095-09FA-E667-EAE9482B545F}"/>
              </a:ext>
            </a:extLst>
          </p:cNvPr>
          <p:cNvSpPr>
            <a:spLocks/>
          </p:cNvSpPr>
          <p:nvPr userDrawn="1"/>
        </p:nvSpPr>
        <p:spPr>
          <a:xfrm>
            <a:off x="6119027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DD6F63-6BD8-D593-E396-C41D709E5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2A7C19B-7135-6CA7-4C55-EB3A858D0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188" y="549275"/>
            <a:ext cx="5457825" cy="5784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latin typeface="TT Firs Neue Medium" panose="020B0003030000020004" pitchFamily="34" charset="0"/>
              </a:defRPr>
            </a:lvl1pPr>
            <a:lvl2pPr marL="12700" indent="0">
              <a:buNone/>
              <a:tabLst/>
              <a:defRPr sz="1800">
                <a:latin typeface="TT Firs Neue" panose="020B00030300000200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  <a:p>
            <a:pPr lvl="1"/>
            <a:r>
              <a:rPr lang="fr-FR"/>
              <a:t>Pour le texte qui suit ….</a:t>
            </a:r>
          </a:p>
        </p:txBody>
      </p:sp>
    </p:spTree>
    <p:extLst>
      <p:ext uri="{BB962C8B-B14F-4D97-AF65-F5344CB8AC3E}">
        <p14:creationId xmlns:p14="http://schemas.microsoft.com/office/powerpoint/2010/main" val="7344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1 + Tit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56B9C-8666-CDBC-F914-A6F2FB418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46" y="2679701"/>
            <a:ext cx="9144000" cy="2387600"/>
          </a:xfrm>
        </p:spPr>
        <p:txBody>
          <a:bodyPr anchor="ctr"/>
          <a:lstStyle>
            <a:lvl1pPr algn="l">
              <a:defRPr sz="36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C47C101D-40FD-CE13-E77D-7E6A2E274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663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zones droit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3A4FA8-F0BD-D5F2-3F9E-4675B5669BC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EAAFA1-6AFD-28FC-FF1A-C86CAB7DA4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sp>
        <p:nvSpPr>
          <p:cNvPr id="5" name="Espace réservé du contenu 13">
            <a:extLst>
              <a:ext uri="{FF2B5EF4-FFF2-40B4-BE49-F238E27FC236}">
                <a16:creationId xmlns:a16="http://schemas.microsoft.com/office/drawing/2014/main" id="{5B46AFFB-592E-1F7B-0FDA-3FC6D4DAFC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31090" y="549275"/>
            <a:ext cx="7225945" cy="28797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consectetur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adipiscing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elit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. </a:t>
            </a:r>
          </a:p>
          <a:p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Nulla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pretium,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tellus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eget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blani</a:t>
            </a:r>
            <a:endParaRPr lang="fr-FR"/>
          </a:p>
        </p:txBody>
      </p:sp>
      <p:sp>
        <p:nvSpPr>
          <p:cNvPr id="6" name="Espace réservé du contenu 13">
            <a:extLst>
              <a:ext uri="{FF2B5EF4-FFF2-40B4-BE49-F238E27FC236}">
                <a16:creationId xmlns:a16="http://schemas.microsoft.com/office/drawing/2014/main" id="{61C790D5-62FF-C507-7976-2FAB8740E30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31089" y="3454827"/>
            <a:ext cx="7225945" cy="285389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sng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mperdiet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ex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dui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aliquam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b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</a:b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mauris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ut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tempor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eros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augue</a:t>
            </a:r>
            <a:endParaRPr lang="fr-FR"/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6228F09F-F1DC-DF65-AEF3-F33CB4EA1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007213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 droit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651521-17B5-8B64-56F5-6EC588C11CF5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13">
            <a:extLst>
              <a:ext uri="{FF2B5EF4-FFF2-40B4-BE49-F238E27FC236}">
                <a16:creationId xmlns:a16="http://schemas.microsoft.com/office/drawing/2014/main" id="{E00AB4EB-F5F1-124A-C510-FE193C22517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0" y="549275"/>
            <a:ext cx="5761035" cy="28797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consectetur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adipiscing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elit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. </a:t>
            </a:r>
          </a:p>
          <a:p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Nulla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pretium,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tellus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eget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blani</a:t>
            </a:r>
            <a:endParaRPr lang="fr-FR"/>
          </a:p>
        </p:txBody>
      </p:sp>
      <p:sp>
        <p:nvSpPr>
          <p:cNvPr id="7" name="Espace réservé du contenu 13">
            <a:extLst>
              <a:ext uri="{FF2B5EF4-FFF2-40B4-BE49-F238E27FC236}">
                <a16:creationId xmlns:a16="http://schemas.microsoft.com/office/drawing/2014/main" id="{39F25968-0CE3-98BB-7D90-C212A6CE6AC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5999" y="3454827"/>
            <a:ext cx="5761035" cy="285389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none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mperdiet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ex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dui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aliquam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b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</a:b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mauris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ut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tempor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eros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augue</a:t>
            </a:r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159368EB-9A83-D9D4-7461-4D26E8780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AE685A-0788-BF1D-E1E1-FA1B876C2CB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9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 droite Blanc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A386BF-9130-9EB2-904D-28BFCB1B910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9DD6611D-C75F-36C4-96BE-C9416B164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0963" y="549702"/>
            <a:ext cx="5457825" cy="5784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latin typeface="TT Firs Neue Medium" panose="020B0003030000020004" pitchFamily="34" charset="0"/>
              </a:defRPr>
            </a:lvl1pPr>
            <a:lvl2pPr marL="12700" indent="0">
              <a:buNone/>
              <a:tabLst/>
              <a:defRPr sz="1800">
                <a:latin typeface="TT Firs Neue" panose="020B00030300000200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  <a:p>
            <a:pPr lvl="1"/>
            <a:r>
              <a:rPr lang="fr-FR"/>
              <a:t>Pour le texte qui suit ….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D07FE31B-0A44-4DE0-17B0-7B47F53D99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757704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Full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contenu 13">
            <a:extLst>
              <a:ext uri="{FF2B5EF4-FFF2-40B4-BE49-F238E27FC236}">
                <a16:creationId xmlns:a16="http://schemas.microsoft.com/office/drawing/2014/main" id="{B2B416EE-43AD-AA61-9E6D-FD552AC8CA5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4964" y="1271588"/>
            <a:ext cx="11522074" cy="5050560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7C4E2E-4E7A-621E-BD53-EE34902B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8" y="300039"/>
            <a:ext cx="9344026" cy="742949"/>
          </a:xfrm>
          <a:prstGeom prst="rect">
            <a:avLst/>
          </a:prstGeom>
        </p:spPr>
        <p:txBody>
          <a:bodyPr anchor="ctr"/>
          <a:lstStyle>
            <a:lvl1pPr algn="r">
              <a:defRPr sz="36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11">
            <a:extLst>
              <a:ext uri="{FF2B5EF4-FFF2-40B4-BE49-F238E27FC236}">
                <a16:creationId xmlns:a16="http://schemas.microsoft.com/office/drawing/2014/main" id="{1DE8B14B-D58F-3045-E0A5-9E35235CF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479121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+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52EF47D1-23BE-4B54-DB41-56DA172C3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958310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39F645B9-D8E0-1BBA-1C9C-10A55CEE3C8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BBE7A90-0BDF-E1EB-9FB3-C05B580FCD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pic>
        <p:nvPicPr>
          <p:cNvPr id="43" name="Espace réservé logo">
            <a:extLst>
              <a:ext uri="{FF2B5EF4-FFF2-40B4-BE49-F238E27FC236}">
                <a16:creationId xmlns:a16="http://schemas.microsoft.com/office/drawing/2014/main" id="{E02A8FC2-13ED-6C23-74EA-5661F48223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44" name="Titre 2">
            <a:extLst>
              <a:ext uri="{FF2B5EF4-FFF2-40B4-BE49-F238E27FC236}">
                <a16:creationId xmlns:a16="http://schemas.microsoft.com/office/drawing/2014/main" id="{CFE380E8-EEB3-9D82-A564-8AD88251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1478711"/>
            <a:ext cx="9344026" cy="742949"/>
          </a:xfrm>
          <a:prstGeom prst="rect">
            <a:avLst/>
          </a:prstGeom>
        </p:spPr>
        <p:txBody>
          <a:bodyPr anchor="ctr"/>
          <a:lstStyle>
            <a:lvl1pPr algn="l">
              <a:defRPr sz="44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0891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87E552-5804-D488-95BA-952CF7E902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03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98352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l">
              <a:defRPr lang="en-ZA" sz="6000" b="1" spc="-300" dirty="0"/>
            </a:lvl1pPr>
          </a:lstStyle>
          <a:p>
            <a:pPr lvl="0" algn="r" rtl="0"/>
            <a:r>
              <a:rPr lang="en-GB" noProof="0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48338"/>
            <a:ext cx="6580188" cy="580921"/>
          </a:xfrm>
          <a:solidFill>
            <a:srgbClr val="404040">
              <a:alpha val="80000"/>
            </a:srgb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n-GB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08755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and Drop </a:t>
            </a:r>
            <a:br>
              <a:rPr lang="en-GB" noProof="0"/>
            </a:br>
            <a:r>
              <a:rPr lang="en-GB" noProof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en-GB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FR" dirty="0"/>
              <a:t>Xavier Facélina • Founder &amp; CTO • xfacelina@seclab-security.com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54230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and Drop </a:t>
            </a:r>
            <a:br>
              <a:rPr lang="en-GB" noProof="0"/>
            </a:br>
            <a:r>
              <a:rPr lang="en-GB" noProof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FR" dirty="0"/>
              <a:t>Xavier Facélina • Founder &amp; CTO • xfacelina@seclab-security.com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72440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en-FR" dirty="0"/>
              <a:t>Xavier Facélina • Founder &amp; CTO • xfacelina@seclab-security.com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4214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e 1 + Tit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4F1C749-8BF9-CED8-F12C-FFD6E571D4FF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2FD3358C-A528-59E6-0864-27D2B9229719}"/>
              </a:ext>
            </a:extLst>
          </p:cNvPr>
          <p:cNvSpPr txBox="1"/>
          <p:nvPr userDrawn="1"/>
        </p:nvSpPr>
        <p:spPr>
          <a:xfrm>
            <a:off x="232323" y="6346956"/>
            <a:ext cx="5863678" cy="352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>
                <a:latin typeface="TT Firs Neue" panose="020B0003030000020004" pitchFamily="34" charset="0"/>
              </a:rPr>
              <a:t>Pitch Deck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BD51F39-DFD4-C750-1443-1601BD8D67C2}"/>
              </a:ext>
            </a:extLst>
          </p:cNvPr>
          <p:cNvSpPr txBox="1">
            <a:spLocks/>
          </p:cNvSpPr>
          <p:nvPr userDrawn="1"/>
        </p:nvSpPr>
        <p:spPr>
          <a:xfrm>
            <a:off x="6096000" y="6346956"/>
            <a:ext cx="5863678" cy="352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>
                <a:latin typeface="TT Firs Neue" panose="020B0003030000020004" pitchFamily="34" charset="0"/>
              </a:rPr>
              <a:t>   © </a:t>
            </a:r>
            <a:r>
              <a:rPr lang="fr-FR" sz="2000" err="1">
                <a:latin typeface="TT Firs Neue" panose="020B0003030000020004" pitchFamily="34" charset="0"/>
              </a:rPr>
              <a:t>seclab</a:t>
            </a:r>
            <a:r>
              <a:rPr lang="fr-FR" sz="2000">
                <a:latin typeface="TT Firs Neue" panose="020B0003030000020004" pitchFamily="34" charset="0"/>
              </a:rPr>
              <a:t> - 2024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C083C70-0317-67E1-751D-E7896053E8A0}"/>
              </a:ext>
            </a:extLst>
          </p:cNvPr>
          <p:cNvSpPr txBox="1">
            <a:spLocks/>
          </p:cNvSpPr>
          <p:nvPr userDrawn="1"/>
        </p:nvSpPr>
        <p:spPr>
          <a:xfrm>
            <a:off x="241653" y="1322488"/>
            <a:ext cx="1152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The Cyber-</a:t>
            </a:r>
            <a:r>
              <a:rPr lang="fr-FR" err="1">
                <a:latin typeface="TT Firs Neue" panose="020B0003030000020004" pitchFamily="34" charset="0"/>
              </a:rPr>
              <a:t>physical</a:t>
            </a:r>
            <a:br>
              <a:rPr lang="fr-FR">
                <a:latin typeface="TT Firs Neue" panose="020B0003030000020004" pitchFamily="34" charset="0"/>
              </a:rPr>
            </a:br>
            <a:r>
              <a:rPr lang="fr-FR" err="1">
                <a:latin typeface="TT Firs Neue" panose="020B0003030000020004" pitchFamily="34" charset="0"/>
              </a:rPr>
              <a:t>systems</a:t>
            </a:r>
            <a:r>
              <a:rPr lang="fr-FR">
                <a:latin typeface="TT Firs Neue" panose="020B0003030000020004" pitchFamily="34" charset="0"/>
              </a:rPr>
              <a:t> </a:t>
            </a:r>
            <a:r>
              <a:rPr lang="fr-FR" err="1">
                <a:latin typeface="TT Firs Neue" panose="020B0003030000020004" pitchFamily="34" charset="0"/>
              </a:rPr>
              <a:t>company</a:t>
            </a:r>
            <a:endParaRPr lang="fr-FR">
              <a:latin typeface="TT Firs Neue" panose="020B00030300000200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6D6E3A-1B2A-C9F0-67B2-CCA1AA9ECFB7}"/>
              </a:ext>
            </a:extLst>
          </p:cNvPr>
          <p:cNvSpPr/>
          <p:nvPr userDrawn="1"/>
        </p:nvSpPr>
        <p:spPr>
          <a:xfrm>
            <a:off x="5094580" y="2377484"/>
            <a:ext cx="67969" cy="679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92619BE2-A24A-E6D7-94DE-29329562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50386"/>
            <a:ext cx="9344026" cy="742949"/>
          </a:xfrm>
          <a:prstGeom prst="rect">
            <a:avLst/>
          </a:prstGeom>
        </p:spPr>
        <p:txBody>
          <a:bodyPr anchor="ctr"/>
          <a:lstStyle>
            <a:lvl1pPr algn="l">
              <a:defRPr sz="36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8F7E666-11B9-AA2A-B253-861A275878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963" y="549275"/>
            <a:ext cx="2881312" cy="5282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48FB68E-ECE8-BC22-50BA-14726B09C4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77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en-FR" dirty="0"/>
              <a:t>Xavier Facélina • Founder &amp; CTO • xfacelina@seclab-security.com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66032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1400" b="1"/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r>
              <a:rPr lang="en-FR" dirty="0"/>
              <a:t>Xavier Facélina • Founder &amp; CTO • xfacelina@seclab-security.com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65844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en-FR" dirty="0"/>
              <a:t>Xavier Facélina • Founder &amp; CTO • xfacelina@seclab-security.com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6155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n-GB" noProof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en-GB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60438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FR" dirty="0"/>
              <a:t>Xavier Facélina • Founder &amp; CTO • xfacelina@seclab-security.com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123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en-FR" dirty="0"/>
              <a:t>Xavier Facélina • Founder &amp; CTO • xfacelina@seclab-security.com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53336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3600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r>
              <a:rPr lang="en-FR" dirty="0"/>
              <a:t>Xavier Facélina • Founder &amp; CTO • xfacelina@seclab-security.com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F85B9FA-3D3E-0CA7-8E4E-C172CCE13A3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02000" y="1007737"/>
            <a:ext cx="3600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BFE6594-F39C-5BC9-CCAC-F3EBEDD5D2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72000" y="1007737"/>
            <a:ext cx="3600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E78B850-BCEC-44C1-4285-D5DC40CD1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79400"/>
            <a:ext cx="11328000" cy="596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23052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FR" dirty="0"/>
              <a:t>Xavier Facélina • Founder &amp; CTO • xfacelina@seclab-security.com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30457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FR" dirty="0"/>
              <a:t>Xavier Facélina • Founder &amp; CTO • xfacelina@seclab-security.com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08912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FR" dirty="0"/>
              <a:t>Xavier Facélina • Founder &amp; CTO • xfacelina@seclab-security.com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34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39F645B9-D8E0-1BBA-1C9C-10A55CEE3C8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44" name="Titre 2">
            <a:extLst>
              <a:ext uri="{FF2B5EF4-FFF2-40B4-BE49-F238E27FC236}">
                <a16:creationId xmlns:a16="http://schemas.microsoft.com/office/drawing/2014/main" id="{CFE380E8-EEB3-9D82-A564-8AD88251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1478711"/>
            <a:ext cx="9344026" cy="742949"/>
          </a:xfrm>
          <a:prstGeom prst="rect">
            <a:avLst/>
          </a:prstGeom>
        </p:spPr>
        <p:txBody>
          <a:bodyPr anchor="ctr"/>
          <a:lstStyle>
            <a:lvl1pPr algn="l">
              <a:defRPr sz="44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FAD2D2-444D-2E46-DA4D-94F6E225DEF0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9D9B63-C0F1-87BB-4DA9-73CAFBD67F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05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ctions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Espace réservé du contenu 17">
            <a:extLst>
              <a:ext uri="{FF2B5EF4-FFF2-40B4-BE49-F238E27FC236}">
                <a16:creationId xmlns:a16="http://schemas.microsoft.com/office/drawing/2014/main" id="{97BBDF6F-E53E-45C9-C0CF-2727409BD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41794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02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20" name="Espace réservé du contenu 17">
            <a:extLst>
              <a:ext uri="{FF2B5EF4-FFF2-40B4-BE49-F238E27FC236}">
                <a16:creationId xmlns:a16="http://schemas.microsoft.com/office/drawing/2014/main" id="{954FA710-D2AD-9797-A02C-4AB25C238DC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08760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03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21" name="Espace réservé du contenu 17">
            <a:extLst>
              <a:ext uri="{FF2B5EF4-FFF2-40B4-BE49-F238E27FC236}">
                <a16:creationId xmlns:a16="http://schemas.microsoft.com/office/drawing/2014/main" id="{7637C9D9-4935-6273-F6CF-2FC0D0BD1B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2831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04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30" name="Espace réservé du contenu 29">
            <a:extLst>
              <a:ext uri="{FF2B5EF4-FFF2-40B4-BE49-F238E27FC236}">
                <a16:creationId xmlns:a16="http://schemas.microsoft.com/office/drawing/2014/main" id="{1A2B6DF3-B413-EAC3-EA22-EF423A5FAC4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1675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2" name="Espace réservé du contenu 31">
            <a:extLst>
              <a:ext uri="{FF2B5EF4-FFF2-40B4-BE49-F238E27FC236}">
                <a16:creationId xmlns:a16="http://schemas.microsoft.com/office/drawing/2014/main" id="{FF36B3AA-3B62-0768-62E9-8472A52D263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41675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3" name="Espace réservé du contenu 17">
            <a:extLst>
              <a:ext uri="{FF2B5EF4-FFF2-40B4-BE49-F238E27FC236}">
                <a16:creationId xmlns:a16="http://schemas.microsoft.com/office/drawing/2014/main" id="{523CD052-21F9-89CE-0F11-D2C7A49D82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4963" y="1432759"/>
            <a:ext cx="2854206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22E49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b="0" i="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01</a:t>
            </a:r>
            <a:endParaRPr lang="fr-FR" u="sng">
              <a:solidFill>
                <a:schemeClr val="bg1"/>
              </a:solidFill>
              <a:latin typeface="TT Firs Neue" panose="020B0003030000020004" pitchFamily="34" charset="0"/>
            </a:endParaRPr>
          </a:p>
        </p:txBody>
      </p:sp>
      <p:sp>
        <p:nvSpPr>
          <p:cNvPr id="34" name="Espace réservé du contenu 29">
            <a:extLst>
              <a:ext uri="{FF2B5EF4-FFF2-40B4-BE49-F238E27FC236}">
                <a16:creationId xmlns:a16="http://schemas.microsoft.com/office/drawing/2014/main" id="{4FF6058A-3320-8439-FECE-0B27E2A0F56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5" name="Espace réservé du contenu 31">
            <a:extLst>
              <a:ext uri="{FF2B5EF4-FFF2-40B4-BE49-F238E27FC236}">
                <a16:creationId xmlns:a16="http://schemas.microsoft.com/office/drawing/2014/main" id="{4BB21A8F-4C05-6B6D-D29D-0C84943A689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61950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6" name="Espace réservé du contenu 29">
            <a:extLst>
              <a:ext uri="{FF2B5EF4-FFF2-40B4-BE49-F238E27FC236}">
                <a16:creationId xmlns:a16="http://schemas.microsoft.com/office/drawing/2014/main" id="{605E6BE3-C213-5E39-E3C3-BE61E5FAD5C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10406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7" name="Espace réservé du contenu 31">
            <a:extLst>
              <a:ext uri="{FF2B5EF4-FFF2-40B4-BE49-F238E27FC236}">
                <a16:creationId xmlns:a16="http://schemas.microsoft.com/office/drawing/2014/main" id="{CD23F4C3-A30F-D8EC-6B1D-1F49D4F3855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10406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8" name="Espace réservé du contenu 29">
            <a:extLst>
              <a:ext uri="{FF2B5EF4-FFF2-40B4-BE49-F238E27FC236}">
                <a16:creationId xmlns:a16="http://schemas.microsoft.com/office/drawing/2014/main" id="{B1B23CDC-6040-796F-2AD6-984B95AA1FE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002831" y="2636838"/>
            <a:ext cx="28543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  <a:lvl2pPr marL="4572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marL="9144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marL="13716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marL="1828800" indent="0">
              <a:buNone/>
              <a:defRPr sz="1800"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9" name="Espace réservé du contenu 31">
            <a:extLst>
              <a:ext uri="{FF2B5EF4-FFF2-40B4-BE49-F238E27FC236}">
                <a16:creationId xmlns:a16="http://schemas.microsoft.com/office/drawing/2014/main" id="{21651B06-E11A-5E4E-3DD9-19D14C75EB29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02831" y="3429000"/>
            <a:ext cx="2867025" cy="29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5021842E-0140-5C0E-E9C7-E19BC87ED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344807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zones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F6933345-0AEC-CA5F-4C86-4C4855717B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18A5F112-DE06-CEF2-07F9-9C8BEDBC2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B29C77AE-4E6B-1F53-7E5A-5C32DAD556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2" y="1270000"/>
            <a:ext cx="5283200" cy="50521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 i="0"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Cliquez pour modifier les styles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BC577568-CF8D-84CC-16B6-E53898810B4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0" y="1269999"/>
            <a:ext cx="5761038" cy="505214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2D0CB3F9-6513-84D3-1A42-56C29363C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0862144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zones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4075D92D-EA81-F83B-F264-5E20B5869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2B8C3194-9B7C-8368-6FEE-D9B1CB4A3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AC458978-4CD7-2472-243B-74C29636638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4325" y="1243013"/>
            <a:ext cx="5386388" cy="218598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Seclab</a:t>
            </a:r>
            <a:r>
              <a:rPr lang="fr-FR"/>
              <a:t> est un leader technologique reconnu pour protéger</a:t>
            </a:r>
          </a:p>
        </p:txBody>
      </p:sp>
      <p:sp>
        <p:nvSpPr>
          <p:cNvPr id="15" name="Espace réservé du contenu 13">
            <a:extLst>
              <a:ext uri="{FF2B5EF4-FFF2-40B4-BE49-F238E27FC236}">
                <a16:creationId xmlns:a16="http://schemas.microsoft.com/office/drawing/2014/main" id="{31EA4EE4-A025-CC4B-47D0-E5C38A55336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14324" y="3454827"/>
            <a:ext cx="5386388" cy="218598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sng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les infrastructures les plus critiques et les plus souveraines.</a:t>
            </a:r>
          </a:p>
        </p:txBody>
      </p:sp>
      <p:sp>
        <p:nvSpPr>
          <p:cNvPr id="16" name="Espace réservé du contenu 13">
            <a:extLst>
              <a:ext uri="{FF2B5EF4-FFF2-40B4-BE49-F238E27FC236}">
                <a16:creationId xmlns:a16="http://schemas.microsoft.com/office/drawing/2014/main" id="{E3A3E639-F971-11E4-285E-BDF2D3BE9D2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96000" y="571501"/>
            <a:ext cx="5761038" cy="5750648"/>
          </a:xfrm>
          <a:prstGeom prst="rect">
            <a:avLst/>
          </a:prstGeom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914400" indent="0">
              <a:buFont typeface="Wingdings" pitchFamily="2" charset="2"/>
              <a:buNone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ex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dui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aliquam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mauris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ut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eros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augue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elementum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tortor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pellentesque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sapien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at erat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a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rutrum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sagittis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</a:t>
            </a:r>
            <a:endParaRPr lang="fr-FR"/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ex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dui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aliquam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mauris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ut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eros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augue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elementum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tortor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pellentesque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sapien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at erat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tempus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, a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rutrum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quam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sagittis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</a:t>
            </a:r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A2FCEA6E-C88A-BA29-7BBD-F9233F15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499208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 gauch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A22296-240C-3EFB-0596-E98A856FC6CD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BAC1C5B-F64D-282B-DDA4-D1E7C6ADD7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7475E582-C9D3-A5B4-C156-2B604B126C9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14325" y="549275"/>
            <a:ext cx="5386388" cy="578527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err="1"/>
              <a:t>Seclab</a:t>
            </a:r>
            <a:r>
              <a:rPr lang="fr-FR"/>
              <a:t> est un leader technologique reconnu pour protéger</a:t>
            </a:r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053884A5-E860-F34C-2A23-A8E5BE811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313374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 gauch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0A6ACC-3095-09FA-E667-EAE9482B545F}"/>
              </a:ext>
            </a:extLst>
          </p:cNvPr>
          <p:cNvSpPr>
            <a:spLocks/>
          </p:cNvSpPr>
          <p:nvPr userDrawn="1"/>
        </p:nvSpPr>
        <p:spPr>
          <a:xfrm>
            <a:off x="6119027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DD6F63-6BD8-D593-E396-C41D709E5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2A7C19B-7135-6CA7-4C55-EB3A858D0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188" y="549275"/>
            <a:ext cx="5457825" cy="5784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latin typeface="TT Firs Neue Medium" panose="020B0003030000020004" pitchFamily="34" charset="0"/>
              </a:defRPr>
            </a:lvl1pPr>
            <a:lvl2pPr marL="12700" indent="0">
              <a:buNone/>
              <a:tabLst/>
              <a:defRPr sz="1800">
                <a:latin typeface="TT Firs Neue" panose="020B00030300000200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  <a:p>
            <a:pPr lvl="1"/>
            <a:r>
              <a:rPr lang="fr-FR"/>
              <a:t>Pour le texte qui suit ….</a:t>
            </a:r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90CE25FB-FFF3-2BBF-42FF-A3163FE6F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7075587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zones droit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3A4FA8-F0BD-D5F2-3F9E-4675B5669BC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EAAFA1-6AFD-28FC-FF1A-C86CAB7DA4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sp>
        <p:nvSpPr>
          <p:cNvPr id="5" name="Espace réservé du contenu 13">
            <a:extLst>
              <a:ext uri="{FF2B5EF4-FFF2-40B4-BE49-F238E27FC236}">
                <a16:creationId xmlns:a16="http://schemas.microsoft.com/office/drawing/2014/main" id="{5B46AFFB-592E-1F7B-0FDA-3FC6D4DAFC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31090" y="549275"/>
            <a:ext cx="7225945" cy="28797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consectetur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adipiscing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elit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. </a:t>
            </a:r>
          </a:p>
          <a:p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Nulla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pretium,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tellus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eget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blani</a:t>
            </a:r>
            <a:endParaRPr lang="fr-FR"/>
          </a:p>
        </p:txBody>
      </p:sp>
      <p:sp>
        <p:nvSpPr>
          <p:cNvPr id="6" name="Espace réservé du contenu 13">
            <a:extLst>
              <a:ext uri="{FF2B5EF4-FFF2-40B4-BE49-F238E27FC236}">
                <a16:creationId xmlns:a16="http://schemas.microsoft.com/office/drawing/2014/main" id="{61C790D5-62FF-C507-7976-2FAB8740E30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31089" y="3454827"/>
            <a:ext cx="7225945" cy="285389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sng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mperdiet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ex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dui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aliquam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b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</a:b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mauris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ut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tempor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eros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augue</a:t>
            </a:r>
            <a:endParaRPr lang="fr-FR"/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6228F09F-F1DC-DF65-AEF3-F33CB4EA1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872200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 droit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651521-17B5-8B64-56F5-6EC588C11CF5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13">
            <a:extLst>
              <a:ext uri="{FF2B5EF4-FFF2-40B4-BE49-F238E27FC236}">
                <a16:creationId xmlns:a16="http://schemas.microsoft.com/office/drawing/2014/main" id="{E00AB4EB-F5F1-124A-C510-FE193C22517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0" y="549275"/>
            <a:ext cx="5761035" cy="2879725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consectetur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adipiscing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elit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. </a:t>
            </a:r>
          </a:p>
          <a:p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Nulla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pretium,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tellus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eget</a:t>
            </a:r>
            <a:r>
              <a:rPr lang="fr-FR" sz="3600" b="0" i="0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err="1">
                <a:solidFill>
                  <a:srgbClr val="000000"/>
                </a:solidFill>
                <a:effectLst/>
                <a:latin typeface="TT Firs Neue" panose="020B0003030000020004" pitchFamily="34" charset="0"/>
              </a:rPr>
              <a:t>blani</a:t>
            </a:r>
            <a:endParaRPr lang="fr-FR"/>
          </a:p>
        </p:txBody>
      </p:sp>
      <p:sp>
        <p:nvSpPr>
          <p:cNvPr id="7" name="Espace réservé du contenu 13">
            <a:extLst>
              <a:ext uri="{FF2B5EF4-FFF2-40B4-BE49-F238E27FC236}">
                <a16:creationId xmlns:a16="http://schemas.microsoft.com/office/drawing/2014/main" id="{39F25968-0CE3-98BB-7D90-C212A6CE6AC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5999" y="3454827"/>
            <a:ext cx="5761035" cy="285389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u="none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mperdiet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ex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dui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aliquam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b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</a:b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mauris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ut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tempor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eros</a:t>
            </a:r>
            <a:r>
              <a:rPr lang="fr-FR" sz="3600" b="0" i="0" u="sng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3600" b="0" i="0" u="sng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augue</a:t>
            </a:r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159368EB-9A83-D9D4-7461-4D26E8780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AE685A-0788-BF1D-E1E1-FA1B876C2CB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535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 droite Blanc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A386BF-9130-9EB2-904D-28BFCB1B910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sp>
        <p:nvSpPr>
          <p:cNvPr id="5" name="Espace réservé du texte 9">
            <a:extLst>
              <a:ext uri="{FF2B5EF4-FFF2-40B4-BE49-F238E27FC236}">
                <a16:creationId xmlns:a16="http://schemas.microsoft.com/office/drawing/2014/main" id="{9DD6611D-C75F-36C4-96BE-C9416B164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0963" y="549702"/>
            <a:ext cx="5457825" cy="57848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latin typeface="TT Firs Neue Medium" panose="020B0003030000020004" pitchFamily="34" charset="0"/>
              </a:defRPr>
            </a:lvl1pPr>
            <a:lvl2pPr marL="12700" indent="0">
              <a:buNone/>
              <a:tabLst/>
              <a:defRPr sz="1800">
                <a:latin typeface="TT Firs Neue" panose="020B0003030000020004" pitchFamily="34" charset="0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0"/>
            <a:endParaRPr lang="fr-FR"/>
          </a:p>
          <a:p>
            <a:pPr lvl="1"/>
            <a:r>
              <a:rPr lang="fr-FR"/>
              <a:t>Pour le texte qui suit ….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3" name="Espace réservé du pied de page 11">
            <a:extLst>
              <a:ext uri="{FF2B5EF4-FFF2-40B4-BE49-F238E27FC236}">
                <a16:creationId xmlns:a16="http://schemas.microsoft.com/office/drawing/2014/main" id="{D07FE31B-0A44-4DE0-17B0-7B47F53D99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13410434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Full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contenu 13">
            <a:extLst>
              <a:ext uri="{FF2B5EF4-FFF2-40B4-BE49-F238E27FC236}">
                <a16:creationId xmlns:a16="http://schemas.microsoft.com/office/drawing/2014/main" id="{B2B416EE-43AD-AA61-9E6D-FD552AC8CA5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4964" y="1271588"/>
            <a:ext cx="11522074" cy="5050560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47C4E2E-4E7A-621E-BD53-EE34902B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8" y="300039"/>
            <a:ext cx="9344026" cy="742949"/>
          </a:xfrm>
          <a:prstGeom prst="rect">
            <a:avLst/>
          </a:prstGeom>
        </p:spPr>
        <p:txBody>
          <a:bodyPr anchor="ctr"/>
          <a:lstStyle>
            <a:lvl1pPr algn="r">
              <a:defRPr sz="36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11">
            <a:extLst>
              <a:ext uri="{FF2B5EF4-FFF2-40B4-BE49-F238E27FC236}">
                <a16:creationId xmlns:a16="http://schemas.microsoft.com/office/drawing/2014/main" id="{1DE8B14B-D58F-3045-E0A5-9E35235CF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31803816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+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A3381BE6-FBC5-4C92-11FC-BD9C91AD9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62395C8-8019-3097-655D-069D0182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Espace réservé du pied de page 11">
            <a:extLst>
              <a:ext uri="{FF2B5EF4-FFF2-40B4-BE49-F238E27FC236}">
                <a16:creationId xmlns:a16="http://schemas.microsoft.com/office/drawing/2014/main" id="{52EF47D1-23BE-4B54-DB41-56DA172C3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56050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s tit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39F645B9-D8E0-1BBA-1C9C-10A55CEE3C8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44" name="Titre 2">
            <a:extLst>
              <a:ext uri="{FF2B5EF4-FFF2-40B4-BE49-F238E27FC236}">
                <a16:creationId xmlns:a16="http://schemas.microsoft.com/office/drawing/2014/main" id="{CFE380E8-EEB3-9D82-A564-8AD88251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1478711"/>
            <a:ext cx="9344026" cy="742949"/>
          </a:xfrm>
          <a:prstGeom prst="rect">
            <a:avLst/>
          </a:prstGeom>
        </p:spPr>
        <p:txBody>
          <a:bodyPr anchor="ctr"/>
          <a:lstStyle>
            <a:lvl1pPr algn="l">
              <a:defRPr sz="44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FBFFF8-2667-4D19-CED2-7E36A88FB37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00025" y="2486025"/>
            <a:ext cx="9372600" cy="94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solidFill>
                  <a:srgbClr val="22E49C"/>
                </a:solidFill>
                <a:latin typeface="TT Firs Neue" panose="020B0003030000020004" pitchFamily="34" charset="0"/>
              </a:defRPr>
            </a:lvl1pPr>
          </a:lstStyle>
          <a:p>
            <a:pPr lvl="0"/>
            <a:r>
              <a:rPr lang="fr-FR"/>
              <a:t>Sous titre du chapitre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55A035E-C414-5711-96B0-3E34AEA33470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9AFA38-2E84-7052-0B7E-610BA9C724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40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39F645B9-D8E0-1BBA-1C9C-10A55CEE3C8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BBE7A90-0BDF-E1EB-9FB3-C05B580FCD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pic>
        <p:nvPicPr>
          <p:cNvPr id="43" name="Espace réservé logo">
            <a:extLst>
              <a:ext uri="{FF2B5EF4-FFF2-40B4-BE49-F238E27FC236}">
                <a16:creationId xmlns:a16="http://schemas.microsoft.com/office/drawing/2014/main" id="{E02A8FC2-13ED-6C23-74EA-5661F48223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44" name="Titre 2">
            <a:extLst>
              <a:ext uri="{FF2B5EF4-FFF2-40B4-BE49-F238E27FC236}">
                <a16:creationId xmlns:a16="http://schemas.microsoft.com/office/drawing/2014/main" id="{CFE380E8-EEB3-9D82-A564-8AD88251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1478711"/>
            <a:ext cx="9344026" cy="742949"/>
          </a:xfrm>
          <a:prstGeom prst="rect">
            <a:avLst/>
          </a:prstGeom>
        </p:spPr>
        <p:txBody>
          <a:bodyPr anchor="ctr"/>
          <a:lstStyle>
            <a:lvl1pPr algn="l">
              <a:defRPr sz="44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71480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+ traits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39F645B9-D8E0-1BBA-1C9C-10A55CEE3C8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00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ss logo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sp>
        <p:nvSpPr>
          <p:cNvPr id="2" name="Espace réservé du contenu 13">
            <a:extLst>
              <a:ext uri="{FF2B5EF4-FFF2-40B4-BE49-F238E27FC236}">
                <a16:creationId xmlns:a16="http://schemas.microsoft.com/office/drawing/2014/main" id="{FC99D2FA-1D3A-E40A-1DB7-278187BCF1A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4964" y="1271588"/>
            <a:ext cx="11522074" cy="5050560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>
              <a:buFont typeface="Police système Courant"/>
              <a:buChar char="□"/>
              <a:defRPr sz="1800">
                <a:latin typeface="TT Firs Neue" panose="020B00030300000200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800">
                <a:latin typeface="TT Firs Neue" panose="020B0003030000020004" pitchFamily="34" charset="0"/>
              </a:defRPr>
            </a:lvl3pPr>
            <a:lvl4pPr>
              <a:defRPr sz="1800">
                <a:latin typeface="TT Firs Neue" panose="020B0003030000020004" pitchFamily="34" charset="0"/>
              </a:defRPr>
            </a:lvl4pPr>
            <a:lvl5pPr>
              <a:defRPr sz="1800">
                <a:latin typeface="TT Firs Neue" panose="020B00030300000200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Lorem ipsum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dolor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sit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 </a:t>
            </a:r>
            <a:r>
              <a:rPr lang="fr-FR" sz="1800" err="1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amet</a:t>
            </a:r>
            <a:r>
              <a:rPr lang="fr-FR" sz="1800">
                <a:solidFill>
                  <a:srgbClr val="22E39B"/>
                </a:solidFill>
                <a:effectLst/>
                <a:latin typeface="TT Firs Neue" panose="020B00030300000200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consectetur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adipiscin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.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Nulla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pretium,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tellus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blandit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imperdiet</a:t>
            </a:r>
            <a:endParaRPr lang="fr-FR"/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2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258BA1F-36E3-7EB0-22B4-DA5402EF4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8" y="300039"/>
            <a:ext cx="9344026" cy="742949"/>
          </a:xfrm>
          <a:prstGeom prst="rect">
            <a:avLst/>
          </a:prstGeom>
        </p:spPr>
        <p:txBody>
          <a:bodyPr anchor="ctr"/>
          <a:lstStyle>
            <a:lvl1pPr algn="r">
              <a:defRPr sz="3600" b="0" i="0">
                <a:latin typeface="TT Firs Neue Medium" panose="020B00030300000200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52087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ut vid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82DBEFA0-E2A7-360C-BD5D-834C5291F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7A7E9B8-AC9F-86E7-5915-40A99FCD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Espace réservé du pied de page 11">
            <a:extLst>
              <a:ext uri="{FF2B5EF4-FFF2-40B4-BE49-F238E27FC236}">
                <a16:creationId xmlns:a16="http://schemas.microsoft.com/office/drawing/2014/main" id="{83664D99-4B0A-57AB-C283-8ACDB48F8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314621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emf"/><Relationship Id="rId5" Type="http://schemas.openxmlformats.org/officeDocument/2006/relationships/image" Target="../media/image6.emf"/><Relationship Id="rId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3D8D2C4-02F0-541E-40E0-EA3F273E7D89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EFFEB6A-E6C6-D643-DA9C-E167B627DC3F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334963" y="549275"/>
            <a:ext cx="2887560" cy="5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2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3D8D2C4-02F0-541E-40E0-EA3F273E7D89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576C2C6-A30C-8440-4D41-24B4020D6029}"/>
              </a:ext>
            </a:extLst>
          </p:cNvPr>
          <p:cNvSpPr txBox="1"/>
          <p:nvPr userDrawn="1"/>
        </p:nvSpPr>
        <p:spPr>
          <a:xfrm>
            <a:off x="232323" y="6346956"/>
            <a:ext cx="5863678" cy="352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>
                <a:latin typeface="TT Firs Neue" panose="020B0003030000020004" pitchFamily="34" charset="0"/>
              </a:rPr>
              <a:t>Pitch Deck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FBBAEF6-06AE-76DE-201B-3D1765F9FDB5}"/>
              </a:ext>
            </a:extLst>
          </p:cNvPr>
          <p:cNvSpPr txBox="1">
            <a:spLocks/>
          </p:cNvSpPr>
          <p:nvPr userDrawn="1"/>
        </p:nvSpPr>
        <p:spPr>
          <a:xfrm>
            <a:off x="6096000" y="6346956"/>
            <a:ext cx="5863678" cy="352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>
                <a:latin typeface="TT Firs Neue" panose="020B0003030000020004" pitchFamily="34" charset="0"/>
              </a:rPr>
              <a:t>   © </a:t>
            </a:r>
            <a:r>
              <a:rPr lang="fr-FR" sz="2000" err="1">
                <a:latin typeface="TT Firs Neue" panose="020B0003030000020004" pitchFamily="34" charset="0"/>
              </a:rPr>
              <a:t>seclab</a:t>
            </a:r>
            <a:r>
              <a:rPr lang="fr-FR" sz="2000">
                <a:latin typeface="TT Firs Neue" panose="020B0003030000020004" pitchFamily="34" charset="0"/>
              </a:rPr>
              <a:t> - 2024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223F6C8-8C6A-7CC1-C57C-CC11378CE18E}"/>
              </a:ext>
            </a:extLst>
          </p:cNvPr>
          <p:cNvSpPr txBox="1">
            <a:spLocks/>
          </p:cNvSpPr>
          <p:nvPr userDrawn="1"/>
        </p:nvSpPr>
        <p:spPr>
          <a:xfrm>
            <a:off x="241653" y="1322488"/>
            <a:ext cx="1152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The Cyber-</a:t>
            </a:r>
            <a:r>
              <a:rPr lang="fr-FR" err="1">
                <a:latin typeface="TT Firs Neue" panose="020B0003030000020004" pitchFamily="34" charset="0"/>
              </a:rPr>
              <a:t>physical</a:t>
            </a:r>
            <a:br>
              <a:rPr lang="fr-FR">
                <a:latin typeface="TT Firs Neue" panose="020B0003030000020004" pitchFamily="34" charset="0"/>
              </a:rPr>
            </a:br>
            <a:r>
              <a:rPr lang="fr-FR" err="1">
                <a:latin typeface="TT Firs Neue" panose="020B0003030000020004" pitchFamily="34" charset="0"/>
              </a:rPr>
              <a:t>systems</a:t>
            </a:r>
            <a:r>
              <a:rPr lang="fr-FR">
                <a:latin typeface="TT Firs Neue" panose="020B0003030000020004" pitchFamily="34" charset="0"/>
              </a:rPr>
              <a:t> </a:t>
            </a:r>
            <a:r>
              <a:rPr lang="fr-FR" err="1">
                <a:latin typeface="TT Firs Neue" panose="020B0003030000020004" pitchFamily="34" charset="0"/>
              </a:rPr>
              <a:t>company</a:t>
            </a:r>
            <a:endParaRPr lang="fr-FR">
              <a:latin typeface="TT Firs Neue" panose="020B00030300000200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175456-FABF-5E51-8A2A-9C7D16E6F5AC}"/>
              </a:ext>
            </a:extLst>
          </p:cNvPr>
          <p:cNvSpPr/>
          <p:nvPr userDrawn="1"/>
        </p:nvSpPr>
        <p:spPr>
          <a:xfrm>
            <a:off x="5094580" y="2377484"/>
            <a:ext cx="67969" cy="679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84F683-7305-A6E1-A34C-AB0045CBC1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963" y="549275"/>
            <a:ext cx="2881312" cy="5282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0B52DF-1F47-2DB4-F064-DB62332955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18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4391C968-AB6C-DB38-DB90-D46ED674E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DE3C96C4-C20C-BAFA-B5BF-5FD9798AF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21C5BBCB-E73E-519A-3D17-E722B2880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622707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4391C968-AB6C-DB38-DB90-D46ED674E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DE3C96C4-C20C-BAFA-B5BF-5FD9798AF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21C5BBCB-E73E-519A-3D17-E722B2880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92EC250-869A-0736-43E9-805C6AC5E685}"/>
              </a:ext>
            </a:extLst>
          </p:cNvPr>
          <p:cNvPicPr/>
          <p:nvPr userDrawn="1"/>
        </p:nvPicPr>
        <p:blipFill>
          <a:blip r:embed="rId1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2932B4-EDB9-0DF0-A70A-39F81CDD9B1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17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415CB81-DF69-C378-B3FE-85D0D9E92291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E15003C-AEED-C5AB-B9DC-2365D1C918F0}"/>
              </a:ext>
            </a:extLst>
          </p:cNvPr>
          <p:cNvSpPr txBox="1">
            <a:spLocks/>
          </p:cNvSpPr>
          <p:nvPr userDrawn="1"/>
        </p:nvSpPr>
        <p:spPr>
          <a:xfrm>
            <a:off x="249131" y="5861785"/>
            <a:ext cx="5761037" cy="4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err="1">
                <a:latin typeface="TT Firs Neue" panose="020B0003030000020004" pitchFamily="34" charset="0"/>
              </a:rPr>
              <a:t>s</a:t>
            </a:r>
            <a:r>
              <a:rPr lang="fr-FR" sz="1800" err="1">
                <a:effectLst/>
                <a:latin typeface="TT Firs Neue" panose="020B0003030000020004" pitchFamily="34" charset="0"/>
              </a:rPr>
              <a:t>eclab-security.com</a:t>
            </a:r>
            <a:endParaRPr lang="fr-FR" sz="1800">
              <a:effectLst/>
              <a:latin typeface="TT Firs Neue" panose="020B0003030000020004" pitchFamily="34" charset="0"/>
            </a:endParaRPr>
          </a:p>
          <a:p>
            <a:r>
              <a:rPr lang="fr-FR" sz="1800" u="sng" err="1">
                <a:solidFill>
                  <a:srgbClr val="22E39B"/>
                </a:solidFill>
                <a:latin typeface="TT Firs Neue" panose="020B0003030000020004" pitchFamily="34" charset="0"/>
              </a:rPr>
              <a:t>contact@seclab-security.com</a:t>
            </a:r>
            <a:endParaRPr lang="fr-FR" sz="18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CB23ED-221C-9F40-66D2-865CD0FD94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942C701-48F0-353C-B5EF-DF88E11E0C68}"/>
              </a:ext>
            </a:extLst>
          </p:cNvPr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334963" y="549275"/>
            <a:ext cx="2887560" cy="529386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89EE6925-E9E7-4E7C-2770-73FD5C5805F5}"/>
              </a:ext>
            </a:extLst>
          </p:cNvPr>
          <p:cNvSpPr txBox="1">
            <a:spLocks/>
          </p:cNvSpPr>
          <p:nvPr userDrawn="1"/>
        </p:nvSpPr>
        <p:spPr>
          <a:xfrm>
            <a:off x="222698" y="1090696"/>
            <a:ext cx="11634338" cy="52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>
                <a:latin typeface="TT Firs Neue" panose="020B0003030000020004" pitchFamily="34" charset="0"/>
              </a:rPr>
              <a:t>The Cyber-</a:t>
            </a:r>
            <a:r>
              <a:rPr lang="fr-FR" sz="2400" err="1">
                <a:latin typeface="TT Firs Neue" panose="020B0003030000020004" pitchFamily="34" charset="0"/>
              </a:rPr>
              <a:t>physical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systems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company</a:t>
            </a:r>
            <a:endParaRPr lang="fr-FR" sz="24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8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415CB81-DF69-C378-B3FE-85D0D9E92291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5139633" y="-52440"/>
            <a:ext cx="8473729" cy="636116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E15003C-AEED-C5AB-B9DC-2365D1C918F0}"/>
              </a:ext>
            </a:extLst>
          </p:cNvPr>
          <p:cNvSpPr txBox="1">
            <a:spLocks/>
          </p:cNvSpPr>
          <p:nvPr userDrawn="1"/>
        </p:nvSpPr>
        <p:spPr>
          <a:xfrm>
            <a:off x="249131" y="5861785"/>
            <a:ext cx="5761037" cy="446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err="1">
                <a:latin typeface="TT Firs Neue" panose="020B0003030000020004" pitchFamily="34" charset="0"/>
              </a:rPr>
              <a:t>s</a:t>
            </a:r>
            <a:r>
              <a:rPr lang="fr-FR" sz="1800" err="1">
                <a:effectLst/>
                <a:latin typeface="TT Firs Neue" panose="020B0003030000020004" pitchFamily="34" charset="0"/>
              </a:rPr>
              <a:t>eclab-security.com</a:t>
            </a:r>
            <a:endParaRPr lang="fr-FR" sz="1800">
              <a:effectLst/>
              <a:latin typeface="TT Firs Neue" panose="020B0003030000020004" pitchFamily="34" charset="0"/>
            </a:endParaRPr>
          </a:p>
          <a:p>
            <a:r>
              <a:rPr lang="fr-FR" sz="1800" u="sng" err="1">
                <a:solidFill>
                  <a:srgbClr val="22E39B"/>
                </a:solidFill>
                <a:latin typeface="TT Firs Neue" panose="020B0003030000020004" pitchFamily="34" charset="0"/>
              </a:rPr>
              <a:t>contact@seclab-security.com</a:t>
            </a:r>
            <a:endParaRPr lang="fr-FR" sz="18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9EE6925-E9E7-4E7C-2770-73FD5C5805F5}"/>
              </a:ext>
            </a:extLst>
          </p:cNvPr>
          <p:cNvSpPr txBox="1">
            <a:spLocks/>
          </p:cNvSpPr>
          <p:nvPr userDrawn="1"/>
        </p:nvSpPr>
        <p:spPr>
          <a:xfrm>
            <a:off x="222698" y="1090696"/>
            <a:ext cx="11634338" cy="52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>
                <a:latin typeface="TT Firs Neue" panose="020B0003030000020004" pitchFamily="34" charset="0"/>
              </a:rPr>
              <a:t>The Cyber-</a:t>
            </a:r>
            <a:r>
              <a:rPr lang="fr-FR" sz="2400" err="1">
                <a:latin typeface="TT Firs Neue" panose="020B0003030000020004" pitchFamily="34" charset="0"/>
              </a:rPr>
              <a:t>physical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systems</a:t>
            </a:r>
            <a:r>
              <a:rPr lang="fr-FR" sz="2400">
                <a:latin typeface="TT Firs Neue" panose="020B0003030000020004" pitchFamily="34" charset="0"/>
              </a:rPr>
              <a:t> </a:t>
            </a:r>
            <a:r>
              <a:rPr lang="fr-FR" sz="2400" err="1">
                <a:latin typeface="TT Firs Neue" panose="020B0003030000020004" pitchFamily="34" charset="0"/>
              </a:rPr>
              <a:t>company</a:t>
            </a:r>
            <a:endParaRPr lang="fr-FR" sz="2400" u="sng">
              <a:solidFill>
                <a:srgbClr val="22E39B"/>
              </a:solidFill>
              <a:latin typeface="TT Firs Neue" panose="020B00030300000200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D59A016-7F6B-88D2-B530-4A0E7847FC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3062" y="549275"/>
            <a:ext cx="263975" cy="263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65A486-FE11-8A23-3067-5AC5D59CC9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963" y="549275"/>
            <a:ext cx="2881312" cy="5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540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95AF736-E357-EFEB-78C3-62662AEB002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4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79400"/>
            <a:ext cx="11328000" cy="596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en-GB" noProof="0" dirty="0"/>
              <a:t>Click to edit page title</a:t>
            </a:r>
            <a:br>
              <a:rPr lang="en-GB" noProof="0" dirty="0"/>
            </a:br>
            <a:r>
              <a:rPr lang="en-GB" noProof="0" dirty="0"/>
              <a:t>Second 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30304"/>
            <a:ext cx="11328000" cy="50609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FR" dirty="0"/>
              <a:t>Xavier Facélina • Founder &amp; CTO • xfacelina@seclab-security.com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404040"/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en-GB" noProof="0" smtClean="0"/>
              <a:pPr rtl="0"/>
              <a:t>‹N°›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22E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EBA7031-C276-1D11-5970-A67402D37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692" y="6468299"/>
            <a:ext cx="1298713" cy="23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6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800" b="1" kern="1200" spc="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4391C968-AB6C-DB38-DB90-D46ED674E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31090" y="6334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BA53942-D7A0-504E-977C-A49F9FF41D3B}" type="datetimeFigureOut">
              <a:rPr lang="fr-FR" smtClean="0"/>
              <a:pPr/>
              <a:t>23/03/2026</a:t>
            </a:fld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DE3C96C4-C20C-BAFA-B5BF-5FD9798AF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6" y="6322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T Firs Neue" panose="020B0003030000020004" pitchFamily="34" charset="0"/>
              </a:defRPr>
            </a:lvl1pPr>
          </a:lstStyle>
          <a:p>
            <a:fld id="{567DB660-DF49-7C4A-89A8-3CC844DAB41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95AF736-E357-EFEB-78C3-62662AEB002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4963" y="549275"/>
            <a:ext cx="1439862" cy="263975"/>
          </a:xfrm>
          <a:prstGeom prst="rect">
            <a:avLst/>
          </a:prstGeom>
        </p:spPr>
      </p:pic>
      <p:pic>
        <p:nvPicPr>
          <p:cNvPr id="11" name="Espace réservé logo">
            <a:extLst>
              <a:ext uri="{FF2B5EF4-FFF2-40B4-BE49-F238E27FC236}">
                <a16:creationId xmlns:a16="http://schemas.microsoft.com/office/drawing/2014/main" id="{74437D9D-E6F3-5632-40BF-52B7A4B3B70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93061" y="549275"/>
            <a:ext cx="263975" cy="263975"/>
          </a:xfrm>
          <a:prstGeom prst="rect">
            <a:avLst/>
          </a:prstGeom>
        </p:spPr>
      </p:pic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21C5BBCB-E73E-519A-3D17-E722B2880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506" y="6334551"/>
            <a:ext cx="2814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latin typeface="TT Firs Neue" panose="020B0003030000020004" pitchFamily="34" charset="0"/>
              </a:rPr>
              <a:t>Pitch Deck</a:t>
            </a:r>
          </a:p>
        </p:txBody>
      </p:sp>
    </p:spTree>
    <p:extLst>
      <p:ext uri="{BB962C8B-B14F-4D97-AF65-F5344CB8AC3E}">
        <p14:creationId xmlns:p14="http://schemas.microsoft.com/office/powerpoint/2010/main" val="274015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png"/><Relationship Id="rId5" Type="http://schemas.microsoft.com/office/2007/relationships/hdphoto" Target="../media/hdphoto6.wdp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98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17" Type="http://schemas.microsoft.com/office/2007/relationships/hdphoto" Target="../media/hdphoto7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svg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1.pn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12" Type="http://schemas.openxmlformats.org/officeDocument/2006/relationships/image" Target="../media/image12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6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119.png"/><Relationship Id="rId4" Type="http://schemas.openxmlformats.org/officeDocument/2006/relationships/image" Target="../media/image115.png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6.png"/><Relationship Id="rId7" Type="http://schemas.openxmlformats.org/officeDocument/2006/relationships/image" Target="../media/image5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18.png"/><Relationship Id="rId10" Type="http://schemas.openxmlformats.org/officeDocument/2006/relationships/image" Target="../media/image57.png"/><Relationship Id="rId4" Type="http://schemas.openxmlformats.org/officeDocument/2006/relationships/image" Target="../media/image37.pn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png"/><Relationship Id="rId21" Type="http://schemas.openxmlformats.org/officeDocument/2006/relationships/image" Target="../media/image36.jpe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41" Type="http://schemas.openxmlformats.org/officeDocument/2006/relationships/image" Target="../media/image5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svg"/><Relationship Id="rId40" Type="http://schemas.openxmlformats.org/officeDocument/2006/relationships/image" Target="../media/image55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>
            <a:extLst>
              <a:ext uri="{FF2B5EF4-FFF2-40B4-BE49-F238E27FC236}">
                <a16:creationId xmlns:a16="http://schemas.microsoft.com/office/drawing/2014/main" id="{D539308F-3163-C529-1C0B-E3519B56B5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11813" y="1886014"/>
            <a:ext cx="3738829" cy="68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39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099116-BBF8-3EE7-D3BC-3EB9D23BB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capture d’écran, noir, conception, astronomie&#10;&#10;Le contenu généré par l’IA peut être incorrect.">
            <a:extLst>
              <a:ext uri="{FF2B5EF4-FFF2-40B4-BE49-F238E27FC236}">
                <a16:creationId xmlns:a16="http://schemas.microsoft.com/office/drawing/2014/main" id="{32F23D08-700B-51B7-4EF7-F284617A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487" t="33937" b="37327"/>
          <a:stretch>
            <a:fillRect/>
          </a:stretch>
        </p:blipFill>
        <p:spPr>
          <a:xfrm>
            <a:off x="7072617" y="2495934"/>
            <a:ext cx="2123289" cy="1423024"/>
          </a:xfrm>
          <a:prstGeom prst="rect">
            <a:avLst/>
          </a:prstGeom>
        </p:spPr>
      </p:pic>
      <p:pic>
        <p:nvPicPr>
          <p:cNvPr id="21" name="Image 20" descr="Une image contenant capture d’écran, noir, conception, astronomie&#10;&#10;Le contenu généré par l’IA peut être incorrect.">
            <a:extLst>
              <a:ext uri="{FF2B5EF4-FFF2-40B4-BE49-F238E27FC236}">
                <a16:creationId xmlns:a16="http://schemas.microsoft.com/office/drawing/2014/main" id="{3FBFA68E-C506-27B9-79A4-CDD6061EF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010" y="1906025"/>
            <a:ext cx="6530448" cy="4951975"/>
          </a:xfrm>
          <a:prstGeom prst="rect">
            <a:avLst/>
          </a:prstGeom>
        </p:spPr>
      </p:pic>
      <p:pic>
        <p:nvPicPr>
          <p:cNvPr id="13" name="Image 12" descr="Une image contenant cercle, Graphique, art, conception&#10;&#10;Le contenu généré par l’IA peut être incorrect.">
            <a:extLst>
              <a:ext uri="{FF2B5EF4-FFF2-40B4-BE49-F238E27FC236}">
                <a16:creationId xmlns:a16="http://schemas.microsoft.com/office/drawing/2014/main" id="{102A4FBA-4942-B303-1823-05AD50B7C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010" y="769856"/>
            <a:ext cx="5760511" cy="5916489"/>
          </a:xfrm>
          <a:prstGeom prst="rect">
            <a:avLst/>
          </a:prstGeom>
        </p:spPr>
      </p:pic>
      <p:pic>
        <p:nvPicPr>
          <p:cNvPr id="17" name="Image 16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EEACA9BF-FB52-E280-B17D-5A8056B48E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649"/>
          <a:stretch>
            <a:fillRect/>
          </a:stretch>
        </p:blipFill>
        <p:spPr>
          <a:xfrm>
            <a:off x="4158421" y="1540575"/>
            <a:ext cx="3015648" cy="4804552"/>
          </a:xfrm>
          <a:prstGeom prst="rect">
            <a:avLst/>
          </a:prstGeom>
        </p:spPr>
      </p:pic>
      <p:pic>
        <p:nvPicPr>
          <p:cNvPr id="19" name="Image 18" descr="Une image contenant cercle, conception, plat chaud&#10;&#10;Le contenu généré par l’IA peut être incorrect.">
            <a:extLst>
              <a:ext uri="{FF2B5EF4-FFF2-40B4-BE49-F238E27FC236}">
                <a16:creationId xmlns:a16="http://schemas.microsoft.com/office/drawing/2014/main" id="{B2FC5EE9-B4E0-6FA8-7FD8-01D1E88E9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714" y="2193436"/>
            <a:ext cx="1181101" cy="2067423"/>
          </a:xfrm>
          <a:prstGeom prst="rect">
            <a:avLst/>
          </a:prstGeom>
        </p:spPr>
      </p:pic>
      <p:pic>
        <p:nvPicPr>
          <p:cNvPr id="3" name="Image 2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C729B78E-943D-80A6-4143-DA2F9F704B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817" t="35170" b="23782"/>
          <a:stretch>
            <a:fillRect/>
          </a:stretch>
        </p:blipFill>
        <p:spPr>
          <a:xfrm>
            <a:off x="8468254" y="3239756"/>
            <a:ext cx="1450677" cy="197216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52C602B-8F1A-77F0-F466-581B1A346375}"/>
              </a:ext>
            </a:extLst>
          </p:cNvPr>
          <p:cNvSpPr/>
          <p:nvPr/>
        </p:nvSpPr>
        <p:spPr>
          <a:xfrm>
            <a:off x="882631" y="1372005"/>
            <a:ext cx="1872391" cy="622259"/>
          </a:xfrm>
          <a:prstGeom prst="roundRect">
            <a:avLst>
              <a:gd name="adj" fmla="val 16162"/>
            </a:avLst>
          </a:prstGeom>
          <a:pattFill prst="ltUpDiag">
            <a:fgClr>
              <a:srgbClr val="82009D"/>
            </a:fgClr>
            <a:bgClr>
              <a:schemeClr val="bg1"/>
            </a:bgClr>
          </a:pattFill>
          <a:ln w="28575">
            <a:solidFill>
              <a:srgbClr val="000000"/>
            </a:solidFill>
          </a:ln>
          <a:effectLst>
            <a:glow rad="63500">
              <a:srgbClr val="82009D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DISCOVER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082734B-BD55-D056-D2E3-8DCB86D23762}"/>
              </a:ext>
            </a:extLst>
          </p:cNvPr>
          <p:cNvSpPr/>
          <p:nvPr/>
        </p:nvSpPr>
        <p:spPr>
          <a:xfrm>
            <a:off x="882631" y="2184804"/>
            <a:ext cx="1872391" cy="622259"/>
          </a:xfrm>
          <a:prstGeom prst="roundRect">
            <a:avLst>
              <a:gd name="adj" fmla="val 16162"/>
            </a:avLst>
          </a:prstGeom>
          <a:pattFill prst="ltUpDiag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ISOLATE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B2297B1-4259-9443-95B5-6CA67F553525}"/>
              </a:ext>
            </a:extLst>
          </p:cNvPr>
          <p:cNvSpPr/>
          <p:nvPr/>
        </p:nvSpPr>
        <p:spPr>
          <a:xfrm>
            <a:off x="884586" y="2998326"/>
            <a:ext cx="1870436" cy="632890"/>
          </a:xfrm>
          <a:prstGeom prst="roundRect">
            <a:avLst>
              <a:gd name="adj" fmla="val 16162"/>
            </a:avLst>
          </a:prstGeom>
          <a:pattFill prst="ltUpDiag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DETECT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6EFE199-1AA9-56FC-46E8-E24E233520D1}"/>
              </a:ext>
            </a:extLst>
          </p:cNvPr>
          <p:cNvCxnSpPr/>
          <p:nvPr/>
        </p:nvCxnSpPr>
        <p:spPr>
          <a:xfrm>
            <a:off x="1291665" y="3884888"/>
            <a:ext cx="925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DA024F7-0C14-21F7-FC56-7AED05E164F7}"/>
              </a:ext>
            </a:extLst>
          </p:cNvPr>
          <p:cNvSpPr txBox="1"/>
          <p:nvPr/>
        </p:nvSpPr>
        <p:spPr>
          <a:xfrm>
            <a:off x="272948" y="4116389"/>
            <a:ext cx="331332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2009D"/>
                </a:solidFill>
                <a:latin typeface="TT Firs Neue Trial Var Roman" panose="02000503030000020004" pitchFamily="2" charset="0"/>
              </a:rPr>
              <a:t>Building deep knowledge of the OT environment</a:t>
            </a:r>
          </a:p>
          <a:p>
            <a:pPr algn="ctr"/>
            <a:endParaRPr lang="en-US" sz="1400" dirty="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T Firs Neue Trial Var Roman" panose="02000503030000020004" pitchFamily="2" charset="0"/>
              </a:rPr>
              <a:t>Asset and Data Flow 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T Firs Neue Trial Var Roman" panose="02000503030000020004" pitchFamily="2" charset="0"/>
              </a:rPr>
              <a:t>Inventory and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T Firs Neue Trial Var Roman" panose="02000503030000020004" pitchFamily="2" charset="0"/>
              </a:rPr>
              <a:t>Vulnerability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T Firs Neue Trial Var Roman" panose="02000503030000020004" pitchFamily="2" charset="0"/>
              </a:rPr>
              <a:t>Definition of Critical Assets and Authorized Flows (</a:t>
            </a:r>
            <a:r>
              <a:rPr lang="en-US" sz="1400" b="1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MVDI</a:t>
            </a:r>
            <a:r>
              <a:rPr lang="en-US" sz="1400" dirty="0">
                <a:latin typeface="TT Firs Neue Trial Var Roman" panose="02000503030000020004" pitchFamily="2" charset="0"/>
              </a:rPr>
              <a:t>)</a:t>
            </a:r>
          </a:p>
          <a:p>
            <a:endParaRPr lang="en-US" sz="1400" dirty="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T Firs Neue Trial Var Roman" panose="02000503030000020004" pitchFamily="2" charset="0"/>
            </a:endParaRPr>
          </a:p>
          <a:p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AB04267-4799-DFF8-EE6A-211A4AE038AB}"/>
              </a:ext>
            </a:extLst>
          </p:cNvPr>
          <p:cNvSpPr txBox="1"/>
          <p:nvPr/>
        </p:nvSpPr>
        <p:spPr>
          <a:xfrm>
            <a:off x="7669891" y="3659148"/>
            <a:ext cx="11496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dirty="0">
                <a:latin typeface="TT Firs Neue Trial Var Roman" panose="02000503030000020004" pitchFamily="2" charset="0"/>
              </a:rPr>
              <a:t>OPERATION</a:t>
            </a:r>
          </a:p>
          <a:p>
            <a:r>
              <a:rPr lang="fr-FR" sz="1300" dirty="0">
                <a:latin typeface="TT Firs Neue Trial Var Roman" panose="02000503030000020004" pitchFamily="2" charset="0"/>
              </a:rPr>
              <a:t>DESKTOPS</a:t>
            </a:r>
          </a:p>
        </p:txBody>
      </p:sp>
      <p:pic>
        <p:nvPicPr>
          <p:cNvPr id="18" name="Image 17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80DBAF5A-F75E-2CDB-E9BE-341CB97EAE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707" t="20473" r="34087" b="73323"/>
          <a:stretch>
            <a:fillRect/>
          </a:stretch>
        </p:blipFill>
        <p:spPr>
          <a:xfrm>
            <a:off x="7041115" y="2350210"/>
            <a:ext cx="875938" cy="298068"/>
          </a:xfrm>
          <a:prstGeom prst="rect">
            <a:avLst/>
          </a:prstGeom>
        </p:spPr>
      </p:pic>
      <p:pic>
        <p:nvPicPr>
          <p:cNvPr id="20" name="Image 19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CA0283EE-AEC0-AA53-7B35-0077D5771B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897" r="36165"/>
          <a:stretch>
            <a:fillRect/>
          </a:stretch>
        </p:blipFill>
        <p:spPr>
          <a:xfrm>
            <a:off x="4158420" y="4850767"/>
            <a:ext cx="3677183" cy="1494359"/>
          </a:xfrm>
          <a:prstGeom prst="rect">
            <a:avLst/>
          </a:prstGeom>
        </p:spPr>
      </p:pic>
      <p:pic>
        <p:nvPicPr>
          <p:cNvPr id="5" name="Image 4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D2422AD0-D996-4B41-86D0-5288A72F7A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977" t="-7102" r="45382" b="71736"/>
          <a:stretch>
            <a:fillRect/>
          </a:stretch>
        </p:blipFill>
        <p:spPr>
          <a:xfrm>
            <a:off x="7469338" y="2106548"/>
            <a:ext cx="1476967" cy="1699181"/>
          </a:xfrm>
          <a:prstGeom prst="ellipse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F48A219-0A8A-69F8-B0B6-3A09720A5F67}"/>
              </a:ext>
            </a:extLst>
          </p:cNvPr>
          <p:cNvSpPr txBox="1"/>
          <p:nvPr/>
        </p:nvSpPr>
        <p:spPr>
          <a:xfrm>
            <a:off x="282693" y="6015340"/>
            <a:ext cx="4231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MVDI</a:t>
            </a:r>
            <a:r>
              <a:rPr lang="en-US" sz="1200" dirty="0">
                <a:latin typeface="TT Firs Neue Trial Var Roman" panose="02000503030000020004" pitchFamily="2" charset="0"/>
              </a:rPr>
              <a:t> = Minimum Viable Digital Industry | Perimeter containing only the vital assets enabling business continuity</a:t>
            </a: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13F17450-C347-457A-9859-3D5BF8DA9BBE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fr-FR" sz="3000" dirty="0" err="1">
                <a:solidFill>
                  <a:prstClr val="white"/>
                </a:solidFill>
                <a:latin typeface="TT Firs Neue Trial Var Roman" panose="02000503030000020004" pitchFamily="2" charset="0"/>
              </a:rPr>
              <a:t>Seclab</a:t>
            </a:r>
            <a:r>
              <a:rPr lang="fr-FR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OT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Cybersecurity</a:t>
            </a:r>
            <a:r>
              <a:rPr kumimoji="0" lang="fr-FR" sz="300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Platform</a:t>
            </a:r>
          </a:p>
        </p:txBody>
      </p:sp>
    </p:spTree>
    <p:extLst>
      <p:ext uri="{BB962C8B-B14F-4D97-AF65-F5344CB8AC3E}">
        <p14:creationId xmlns:p14="http://schemas.microsoft.com/office/powerpoint/2010/main" val="88807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F8A03E-CFE9-755D-6746-23D7853D6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capture d’écran, noir, conception, astronomie&#10;&#10;Le contenu généré par l’IA peut être incorrect.">
            <a:extLst>
              <a:ext uri="{FF2B5EF4-FFF2-40B4-BE49-F238E27FC236}">
                <a16:creationId xmlns:a16="http://schemas.microsoft.com/office/drawing/2014/main" id="{32ED3E59-E44B-2F9E-4E67-CCF2163DD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010" y="1906025"/>
            <a:ext cx="6530448" cy="4951975"/>
          </a:xfrm>
          <a:prstGeom prst="rect">
            <a:avLst/>
          </a:prstGeom>
        </p:spPr>
      </p:pic>
      <p:pic>
        <p:nvPicPr>
          <p:cNvPr id="3" name="Image 2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325F2204-F29D-8ED2-7957-0D58D48E18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817" t="35170" b="23782"/>
          <a:stretch>
            <a:fillRect/>
          </a:stretch>
        </p:blipFill>
        <p:spPr>
          <a:xfrm>
            <a:off x="8468254" y="3239756"/>
            <a:ext cx="1450677" cy="197216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CA008E9-897D-95C7-0940-63CD4F8CDF2E}"/>
              </a:ext>
            </a:extLst>
          </p:cNvPr>
          <p:cNvSpPr/>
          <p:nvPr/>
        </p:nvSpPr>
        <p:spPr>
          <a:xfrm>
            <a:off x="882631" y="1360706"/>
            <a:ext cx="1872391" cy="622259"/>
          </a:xfrm>
          <a:prstGeom prst="roundRect">
            <a:avLst>
              <a:gd name="adj" fmla="val 16162"/>
            </a:avLst>
          </a:prstGeom>
          <a:pattFill prst="ltUpDiag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  <a:ln w="28575">
            <a:solidFill>
              <a:srgbClr val="0000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DISCOVER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8B7178E-BFA1-3A26-81DC-EC047F66BE2E}"/>
              </a:ext>
            </a:extLst>
          </p:cNvPr>
          <p:cNvSpPr/>
          <p:nvPr/>
        </p:nvSpPr>
        <p:spPr>
          <a:xfrm>
            <a:off x="882631" y="2184786"/>
            <a:ext cx="1872391" cy="62225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22E39B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ISOLATE</a:t>
            </a:r>
          </a:p>
        </p:txBody>
      </p:sp>
      <p:sp>
        <p:nvSpPr>
          <p:cNvPr id="15" name="Parallélogramme 14">
            <a:extLst>
              <a:ext uri="{FF2B5EF4-FFF2-40B4-BE49-F238E27FC236}">
                <a16:creationId xmlns:a16="http://schemas.microsoft.com/office/drawing/2014/main" id="{CF8C4008-8461-C6A4-EFEC-EB1AC170AFD0}"/>
              </a:ext>
            </a:extLst>
          </p:cNvPr>
          <p:cNvSpPr/>
          <p:nvPr/>
        </p:nvSpPr>
        <p:spPr>
          <a:xfrm rot="19779994" flipH="1">
            <a:off x="3820716" y="3127000"/>
            <a:ext cx="2078028" cy="853634"/>
          </a:xfrm>
          <a:prstGeom prst="parallelogram">
            <a:avLst>
              <a:gd name="adj" fmla="val 58029"/>
            </a:avLst>
          </a:prstGeom>
          <a:noFill/>
          <a:ln w="19050">
            <a:solidFill>
              <a:srgbClr val="22E39B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Parallélogramme 15">
            <a:extLst>
              <a:ext uri="{FF2B5EF4-FFF2-40B4-BE49-F238E27FC236}">
                <a16:creationId xmlns:a16="http://schemas.microsoft.com/office/drawing/2014/main" id="{1418E20B-91D4-1C9B-9759-282E1AB4D5FC}"/>
              </a:ext>
            </a:extLst>
          </p:cNvPr>
          <p:cNvSpPr/>
          <p:nvPr/>
        </p:nvSpPr>
        <p:spPr>
          <a:xfrm rot="19779994" flipH="1">
            <a:off x="5919643" y="2065981"/>
            <a:ext cx="1505104" cy="620803"/>
          </a:xfrm>
          <a:prstGeom prst="parallelogram">
            <a:avLst>
              <a:gd name="adj" fmla="val 58029"/>
            </a:avLst>
          </a:prstGeom>
          <a:noFill/>
          <a:ln w="19050">
            <a:solidFill>
              <a:srgbClr val="22E39B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Parallélogramme 17">
            <a:extLst>
              <a:ext uri="{FF2B5EF4-FFF2-40B4-BE49-F238E27FC236}">
                <a16:creationId xmlns:a16="http://schemas.microsoft.com/office/drawing/2014/main" id="{76A959C5-3AC7-152C-E193-AAB8E933AC28}"/>
              </a:ext>
            </a:extLst>
          </p:cNvPr>
          <p:cNvSpPr/>
          <p:nvPr/>
        </p:nvSpPr>
        <p:spPr>
          <a:xfrm rot="19779994" flipH="1">
            <a:off x="6040229" y="5382648"/>
            <a:ext cx="1135255" cy="682883"/>
          </a:xfrm>
          <a:prstGeom prst="parallelogram">
            <a:avLst>
              <a:gd name="adj" fmla="val 58029"/>
            </a:avLst>
          </a:prstGeom>
          <a:noFill/>
          <a:ln w="19050">
            <a:solidFill>
              <a:srgbClr val="22E39B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098404C5-7413-E67F-2A30-425B5AC83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615" y="2053118"/>
            <a:ext cx="1297300" cy="2212200"/>
          </a:xfrm>
          <a:prstGeom prst="rect">
            <a:avLst/>
          </a:prstGeom>
        </p:spPr>
      </p:pic>
      <p:pic>
        <p:nvPicPr>
          <p:cNvPr id="34" name="Image 33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51B88119-1D9B-033B-B16D-292A455767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649"/>
          <a:stretch>
            <a:fillRect/>
          </a:stretch>
        </p:blipFill>
        <p:spPr>
          <a:xfrm>
            <a:off x="4158421" y="1540575"/>
            <a:ext cx="3015648" cy="4804552"/>
          </a:xfrm>
          <a:prstGeom prst="rect">
            <a:avLst/>
          </a:prstGeom>
        </p:spPr>
      </p:pic>
      <p:pic>
        <p:nvPicPr>
          <p:cNvPr id="35" name="Image 34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B6A6D111-F127-4D68-0B94-B7E958AF66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77" t="-7102" r="45382" b="71736"/>
          <a:stretch>
            <a:fillRect/>
          </a:stretch>
        </p:blipFill>
        <p:spPr>
          <a:xfrm>
            <a:off x="7469338" y="2106548"/>
            <a:ext cx="1476967" cy="1699181"/>
          </a:xfrm>
          <a:prstGeom prst="ellipse">
            <a:avLst/>
          </a:prstGeom>
        </p:spPr>
      </p:pic>
      <p:pic>
        <p:nvPicPr>
          <p:cNvPr id="36" name="Image 35" descr="Une image contenant capture d’écran, noir, conception, astronomie&#10;&#10;Le contenu généré par l’IA peut être incorrect.">
            <a:extLst>
              <a:ext uri="{FF2B5EF4-FFF2-40B4-BE49-F238E27FC236}">
                <a16:creationId xmlns:a16="http://schemas.microsoft.com/office/drawing/2014/main" id="{7FE56360-8F20-738A-1A34-9AC46B6A6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487" t="33937" b="37327"/>
          <a:stretch>
            <a:fillRect/>
          </a:stretch>
        </p:blipFill>
        <p:spPr>
          <a:xfrm>
            <a:off x="7072617" y="2495934"/>
            <a:ext cx="2123289" cy="1423024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20F11939-2EC8-A809-65AC-EF2D2C2CACEC}"/>
              </a:ext>
            </a:extLst>
          </p:cNvPr>
          <p:cNvSpPr txBox="1"/>
          <p:nvPr/>
        </p:nvSpPr>
        <p:spPr>
          <a:xfrm>
            <a:off x="7669891" y="3659148"/>
            <a:ext cx="11496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dirty="0">
                <a:latin typeface="TT Firs Neue Trial Var Roman" panose="02000503030000020004" pitchFamily="2" charset="0"/>
              </a:rPr>
              <a:t>OPERATION</a:t>
            </a:r>
          </a:p>
          <a:p>
            <a:r>
              <a:rPr lang="fr-FR" sz="1300" dirty="0">
                <a:latin typeface="TT Firs Neue Trial Var Roman" panose="02000503030000020004" pitchFamily="2" charset="0"/>
              </a:rPr>
              <a:t>DESKTOPS</a:t>
            </a:r>
          </a:p>
        </p:txBody>
      </p:sp>
      <p:pic>
        <p:nvPicPr>
          <p:cNvPr id="38" name="Image 37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3F7F8D45-41ED-05C9-9CD5-E797B0A087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07" t="20473" r="34087" b="73323"/>
          <a:stretch>
            <a:fillRect/>
          </a:stretch>
        </p:blipFill>
        <p:spPr>
          <a:xfrm>
            <a:off x="7041115" y="2350210"/>
            <a:ext cx="875938" cy="298068"/>
          </a:xfrm>
          <a:prstGeom prst="rect">
            <a:avLst/>
          </a:prstGeom>
        </p:spPr>
      </p:pic>
      <p:pic>
        <p:nvPicPr>
          <p:cNvPr id="39" name="Image 38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7BEA069F-9C2A-9B8A-C55C-61642C795D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897" r="36165"/>
          <a:stretch>
            <a:fillRect/>
          </a:stretch>
        </p:blipFill>
        <p:spPr>
          <a:xfrm>
            <a:off x="4158420" y="4850767"/>
            <a:ext cx="3677183" cy="1494359"/>
          </a:xfrm>
          <a:prstGeom prst="rect">
            <a:avLst/>
          </a:prstGeom>
        </p:spPr>
      </p:pic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615D3626-D427-3B2D-F91B-003CE7E9C410}"/>
              </a:ext>
            </a:extLst>
          </p:cNvPr>
          <p:cNvSpPr/>
          <p:nvPr/>
        </p:nvSpPr>
        <p:spPr>
          <a:xfrm>
            <a:off x="884586" y="2998326"/>
            <a:ext cx="1870436" cy="632890"/>
          </a:xfrm>
          <a:prstGeom prst="roundRect">
            <a:avLst>
              <a:gd name="adj" fmla="val 16162"/>
            </a:avLst>
          </a:prstGeom>
          <a:pattFill prst="ltUpDiag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DETECT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19AAD0D8-25DD-175B-4CF6-2B3773C8000E}"/>
              </a:ext>
            </a:extLst>
          </p:cNvPr>
          <p:cNvCxnSpPr/>
          <p:nvPr/>
        </p:nvCxnSpPr>
        <p:spPr>
          <a:xfrm>
            <a:off x="1291665" y="3884888"/>
            <a:ext cx="925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FBCEA527-6F1F-25B5-5094-3C18004121B3}"/>
              </a:ext>
            </a:extLst>
          </p:cNvPr>
          <p:cNvSpPr txBox="1"/>
          <p:nvPr/>
        </p:nvSpPr>
        <p:spPr>
          <a:xfrm>
            <a:off x="272949" y="4116389"/>
            <a:ext cx="30637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Deploying effective discovery-driven protection</a:t>
            </a:r>
          </a:p>
          <a:p>
            <a:pPr algn="ctr"/>
            <a:endParaRPr lang="en-US" sz="1400" dirty="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T Firs Neue Trial Var Roman" panose="02000503030000020004" pitchFamily="2" charset="0"/>
              </a:rPr>
              <a:t>Protection of critical assets (</a:t>
            </a:r>
            <a:r>
              <a:rPr lang="en-US" sz="1400" b="1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MVDI</a:t>
            </a:r>
            <a:r>
              <a:rPr lang="en-US" sz="1400" dirty="0">
                <a:latin typeface="TT Firs Neue Trial Var Roman" panose="02000503030000020004" pitchFamily="2" charset="0"/>
              </a:rPr>
              <a:t>) via physical network and USB isolation (legacy or non-connected equipment) through Electronic AirGap</a:t>
            </a:r>
            <a:r>
              <a:rPr lang="en-US" sz="1400" baseline="30000" dirty="0">
                <a:latin typeface="TT Firs Neue Trial Var Roman" panose="02000503030000020004" pitchFamily="2" charset="0"/>
              </a:rPr>
              <a:t>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T Firs Neue Trial Var Roman" panose="02000503030000020004" pitchFamily="2" charset="0"/>
            </a:endParaRPr>
          </a:p>
          <a:p>
            <a:endParaRPr lang="en-US" sz="1400" dirty="0">
              <a:latin typeface="TT Firs Neue Trial Var Roman" panose="02000503030000020004" pitchFamily="2" charset="0"/>
            </a:endParaRPr>
          </a:p>
          <a:p>
            <a:endParaRPr lang="en-US" sz="1400" dirty="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T Firs Neue Trial Var Roman" panose="02000503030000020004" pitchFamily="2" charset="0"/>
            </a:endParaRPr>
          </a:p>
          <a:p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C2868D-7128-CDB5-6F57-A61B5FBE9F54}"/>
              </a:ext>
            </a:extLst>
          </p:cNvPr>
          <p:cNvSpPr txBox="1"/>
          <p:nvPr/>
        </p:nvSpPr>
        <p:spPr>
          <a:xfrm>
            <a:off x="282693" y="6015340"/>
            <a:ext cx="4231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MVDI</a:t>
            </a:r>
            <a:r>
              <a:rPr lang="en-US" sz="1200" dirty="0">
                <a:latin typeface="TT Firs Neue Trial Var Roman" panose="02000503030000020004" pitchFamily="2" charset="0"/>
              </a:rPr>
              <a:t> = Minimum Viable Digital Industry | Perimeter containing only the vital assets enabling business continuity</a:t>
            </a: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D3B7A7F9-593F-79C9-D3CA-A8F153A4BB79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fr-FR" sz="3000" dirty="0" err="1">
                <a:solidFill>
                  <a:prstClr val="white"/>
                </a:solidFill>
                <a:latin typeface="TT Firs Neue Trial Var Roman" panose="02000503030000020004" pitchFamily="2" charset="0"/>
              </a:rPr>
              <a:t>Seclab</a:t>
            </a:r>
            <a:r>
              <a:rPr lang="fr-FR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OT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Cybersecurity</a:t>
            </a:r>
            <a:r>
              <a:rPr kumimoji="0" lang="fr-FR" sz="300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Platform</a:t>
            </a:r>
          </a:p>
        </p:txBody>
      </p:sp>
    </p:spTree>
    <p:extLst>
      <p:ext uri="{BB962C8B-B14F-4D97-AF65-F5344CB8AC3E}">
        <p14:creationId xmlns:p14="http://schemas.microsoft.com/office/powerpoint/2010/main" val="18004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4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4C0CEC-C652-2BF7-8DA5-E0F5CF577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10DC7F83-3373-DB13-E0BF-6B803978BD0E}"/>
              </a:ext>
            </a:extLst>
          </p:cNvPr>
          <p:cNvSpPr/>
          <p:nvPr/>
        </p:nvSpPr>
        <p:spPr>
          <a:xfrm>
            <a:off x="882631" y="1360706"/>
            <a:ext cx="1872391" cy="622259"/>
          </a:xfrm>
          <a:prstGeom prst="roundRect">
            <a:avLst>
              <a:gd name="adj" fmla="val 16162"/>
            </a:avLst>
          </a:prstGeom>
          <a:pattFill prst="ltUpDiag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  <a:ln w="28575">
            <a:solidFill>
              <a:srgbClr val="0000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DISCOVER </a:t>
            </a:r>
          </a:p>
        </p:txBody>
      </p:sp>
      <p:pic>
        <p:nvPicPr>
          <p:cNvPr id="20" name="Image 19" descr="Une image contenant capture d’écran, noir, conception, astronomie&#10;&#10;Le contenu généré par l’IA peut être incorrect.">
            <a:extLst>
              <a:ext uri="{FF2B5EF4-FFF2-40B4-BE49-F238E27FC236}">
                <a16:creationId xmlns:a16="http://schemas.microsoft.com/office/drawing/2014/main" id="{4CB743CB-364F-BF29-ECA3-D66864B30F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487" t="33937" b="37327"/>
          <a:stretch>
            <a:fillRect/>
          </a:stretch>
        </p:blipFill>
        <p:spPr>
          <a:xfrm>
            <a:off x="7072617" y="2495934"/>
            <a:ext cx="2123289" cy="1423024"/>
          </a:xfrm>
          <a:prstGeom prst="rect">
            <a:avLst/>
          </a:prstGeom>
        </p:spPr>
      </p:pic>
      <p:pic>
        <p:nvPicPr>
          <p:cNvPr id="21" name="Image 20" descr="Une image contenant capture d’écran, noir, conception, astronomie&#10;&#10;Le contenu généré par l’IA peut être incorrect.">
            <a:extLst>
              <a:ext uri="{FF2B5EF4-FFF2-40B4-BE49-F238E27FC236}">
                <a16:creationId xmlns:a16="http://schemas.microsoft.com/office/drawing/2014/main" id="{C5D408C9-C10D-475D-FAAE-00EA17B77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010" y="1906025"/>
            <a:ext cx="6530448" cy="4951975"/>
          </a:xfrm>
          <a:prstGeom prst="rect">
            <a:avLst/>
          </a:prstGeom>
        </p:spPr>
      </p:pic>
      <p:pic>
        <p:nvPicPr>
          <p:cNvPr id="25" name="Image 24" descr="Une image contenant cercle, Graphique, art, conception&#10;&#10;Le contenu généré par l’IA peut être incorrect.">
            <a:extLst>
              <a:ext uri="{FF2B5EF4-FFF2-40B4-BE49-F238E27FC236}">
                <a16:creationId xmlns:a16="http://schemas.microsoft.com/office/drawing/2014/main" id="{7B68C164-FDDB-DF1E-D434-10E3A102F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010" y="769856"/>
            <a:ext cx="5760511" cy="5916489"/>
          </a:xfrm>
          <a:prstGeom prst="rect">
            <a:avLst/>
          </a:prstGeom>
        </p:spPr>
      </p:pic>
      <p:pic>
        <p:nvPicPr>
          <p:cNvPr id="19" name="Image 18" descr="Une image contenant cercle, conception, plat chaud&#10;&#10;Le contenu généré par l’IA peut être incorrect.">
            <a:extLst>
              <a:ext uri="{FF2B5EF4-FFF2-40B4-BE49-F238E27FC236}">
                <a16:creationId xmlns:a16="http://schemas.microsoft.com/office/drawing/2014/main" id="{DB326B71-5AF5-8B26-E9FA-773B0C93C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714" y="2193436"/>
            <a:ext cx="1181101" cy="2067423"/>
          </a:xfrm>
          <a:prstGeom prst="rect">
            <a:avLst/>
          </a:prstGeom>
        </p:spPr>
      </p:pic>
      <p:pic>
        <p:nvPicPr>
          <p:cNvPr id="3" name="Image 2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FD2FA279-6113-1416-EA0E-51212AF563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817" t="35170" b="23782"/>
          <a:stretch>
            <a:fillRect/>
          </a:stretch>
        </p:blipFill>
        <p:spPr>
          <a:xfrm>
            <a:off x="8468254" y="3239756"/>
            <a:ext cx="1450677" cy="197216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B22DC2B-003C-FE56-6ED0-89E5F4F0DBD0}"/>
              </a:ext>
            </a:extLst>
          </p:cNvPr>
          <p:cNvSpPr/>
          <p:nvPr/>
        </p:nvSpPr>
        <p:spPr>
          <a:xfrm>
            <a:off x="893630" y="2993233"/>
            <a:ext cx="1856105" cy="632890"/>
          </a:xfrm>
          <a:prstGeom prst="roundRect">
            <a:avLst>
              <a:gd name="adj" fmla="val 16162"/>
            </a:avLst>
          </a:prstGeom>
          <a:pattFill prst="ltUpDiag">
            <a:fgClr>
              <a:srgbClr val="82009D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82009D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DETECT</a:t>
            </a:r>
          </a:p>
        </p:txBody>
      </p:sp>
      <p:pic>
        <p:nvPicPr>
          <p:cNvPr id="16" name="Image 15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2AF654C6-B448-C160-6555-3AA00A02FA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649"/>
          <a:stretch>
            <a:fillRect/>
          </a:stretch>
        </p:blipFill>
        <p:spPr>
          <a:xfrm>
            <a:off x="4158421" y="1540575"/>
            <a:ext cx="3015648" cy="4804552"/>
          </a:xfrm>
          <a:prstGeom prst="rect">
            <a:avLst/>
          </a:prstGeom>
        </p:spPr>
      </p:pic>
      <p:pic>
        <p:nvPicPr>
          <p:cNvPr id="18" name="Image 17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13E401A9-B2A0-B6BA-7288-8CB71ED06F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977" t="-7102" r="45382" b="71736"/>
          <a:stretch>
            <a:fillRect/>
          </a:stretch>
        </p:blipFill>
        <p:spPr>
          <a:xfrm>
            <a:off x="7469338" y="2106548"/>
            <a:ext cx="1476967" cy="1699181"/>
          </a:xfrm>
          <a:prstGeom prst="ellipse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08C2735-8A3A-439B-6C81-719BABE96B65}"/>
              </a:ext>
            </a:extLst>
          </p:cNvPr>
          <p:cNvSpPr txBox="1"/>
          <p:nvPr/>
        </p:nvSpPr>
        <p:spPr>
          <a:xfrm>
            <a:off x="7669891" y="3659148"/>
            <a:ext cx="11496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00" dirty="0">
                <a:latin typeface="TT Firs Neue Trial Var Roman" panose="02000503030000020004" pitchFamily="2" charset="0"/>
              </a:rPr>
              <a:t>OPERATION</a:t>
            </a:r>
          </a:p>
          <a:p>
            <a:r>
              <a:rPr lang="fr-FR" sz="1300" dirty="0">
                <a:latin typeface="TT Firs Neue Trial Var Roman" panose="02000503030000020004" pitchFamily="2" charset="0"/>
              </a:rPr>
              <a:t>DESKTOPS</a:t>
            </a:r>
          </a:p>
        </p:txBody>
      </p:sp>
      <p:pic>
        <p:nvPicPr>
          <p:cNvPr id="23" name="Image 22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5C6BA19E-8BA8-2719-EA5E-DFB66C7ACB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707" t="20473" r="34087" b="73323"/>
          <a:stretch>
            <a:fillRect/>
          </a:stretch>
        </p:blipFill>
        <p:spPr>
          <a:xfrm>
            <a:off x="7041115" y="2350210"/>
            <a:ext cx="875938" cy="298068"/>
          </a:xfrm>
          <a:prstGeom prst="rect">
            <a:avLst/>
          </a:prstGeom>
        </p:spPr>
      </p:pic>
      <p:pic>
        <p:nvPicPr>
          <p:cNvPr id="24" name="Image 23" descr="Une image contenant capture d’écran, Appareils électroniques, circuit&#10;&#10;Le contenu généré par l’IA peut être incorrect.">
            <a:extLst>
              <a:ext uri="{FF2B5EF4-FFF2-40B4-BE49-F238E27FC236}">
                <a16:creationId xmlns:a16="http://schemas.microsoft.com/office/drawing/2014/main" id="{65F88140-6647-B662-26B7-AF1D4DEF86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8897" r="36165"/>
          <a:stretch>
            <a:fillRect/>
          </a:stretch>
        </p:blipFill>
        <p:spPr>
          <a:xfrm>
            <a:off x="4158420" y="4850767"/>
            <a:ext cx="3677183" cy="1494359"/>
          </a:xfrm>
          <a:prstGeom prst="rect">
            <a:avLst/>
          </a:prstGeom>
        </p:spPr>
      </p:pic>
      <p:pic>
        <p:nvPicPr>
          <p:cNvPr id="9" name="Image 8" descr="Une image contenant Graphique, Carmin, roug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EA49E03-DC37-17B1-6CEA-9B75EF1DCF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322" r="42398"/>
          <a:stretch>
            <a:fillRect/>
          </a:stretch>
        </p:blipFill>
        <p:spPr>
          <a:xfrm>
            <a:off x="8274383" y="2724560"/>
            <a:ext cx="886233" cy="934588"/>
          </a:xfrm>
          <a:prstGeom prst="rect">
            <a:avLst/>
          </a:prstGeom>
        </p:spPr>
      </p:pic>
      <p:pic>
        <p:nvPicPr>
          <p:cNvPr id="8" name="Image 7" descr="Une image contenant Graphique, Carmin, roug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4366988-7F3A-B78A-7CA5-3424CACF2B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322" r="42398"/>
          <a:stretch>
            <a:fillRect/>
          </a:stretch>
        </p:blipFill>
        <p:spPr>
          <a:xfrm>
            <a:off x="7688264" y="3945114"/>
            <a:ext cx="886233" cy="934588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B3C33CF-717D-BED9-D953-8D836ADF399A}"/>
              </a:ext>
            </a:extLst>
          </p:cNvPr>
          <p:cNvSpPr/>
          <p:nvPr/>
        </p:nvSpPr>
        <p:spPr>
          <a:xfrm>
            <a:off x="882631" y="2184804"/>
            <a:ext cx="1872391" cy="622259"/>
          </a:xfrm>
          <a:prstGeom prst="roundRect">
            <a:avLst>
              <a:gd name="adj" fmla="val 16162"/>
            </a:avLst>
          </a:prstGeom>
          <a:pattFill prst="ltUpDiag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ISOLATE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0FDD929-FCE8-2537-A3C4-030A5E4DBBBE}"/>
              </a:ext>
            </a:extLst>
          </p:cNvPr>
          <p:cNvCxnSpPr/>
          <p:nvPr/>
        </p:nvCxnSpPr>
        <p:spPr>
          <a:xfrm>
            <a:off x="1291665" y="3884888"/>
            <a:ext cx="925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42BCBBF6-70AF-BF55-6142-6149FDDEB934}"/>
              </a:ext>
            </a:extLst>
          </p:cNvPr>
          <p:cNvSpPr txBox="1"/>
          <p:nvPr/>
        </p:nvSpPr>
        <p:spPr>
          <a:xfrm>
            <a:off x="272949" y="4116389"/>
            <a:ext cx="306372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2009D"/>
                </a:solidFill>
                <a:latin typeface="TT Firs Neue Trial Var Roman" panose="02000503030000020004" pitchFamily="2" charset="0"/>
              </a:rPr>
              <a:t>Continuously monitoring threats and anomalies</a:t>
            </a:r>
          </a:p>
          <a:p>
            <a:pPr algn="ctr"/>
            <a:endParaRPr lang="en-US" sz="1400" dirty="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T Firs Neue Trial Var Roman" panose="02000503030000020004" pitchFamily="2" charset="0"/>
              </a:rPr>
              <a:t>Reduced monitoring perimeter thanks to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T Firs Neue Trial Var Roman" panose="02000503030000020004" pitchFamily="2" charset="0"/>
              </a:rPr>
              <a:t>Deviation identification (new flows, assets, behaviors)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T Firs Neue Trial Var Roman" panose="02000503030000020004" pitchFamily="2" charset="0"/>
              </a:rPr>
              <a:t>Real-time threat and anomaly detection, AI-powered</a:t>
            </a:r>
          </a:p>
          <a:p>
            <a:endParaRPr lang="en-US" sz="1400" dirty="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T Firs Neue Trial Var Roman" panose="02000503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T Firs Neue Trial Var Roman" panose="02000503030000020004" pitchFamily="2" charset="0"/>
            </a:endParaRPr>
          </a:p>
          <a:p>
            <a:endParaRPr lang="en-US" dirty="0"/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C0A386D1-095B-1410-41A8-9688FBF16A2E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fr-FR" sz="3000" dirty="0" err="1">
                <a:solidFill>
                  <a:prstClr val="white"/>
                </a:solidFill>
                <a:latin typeface="TT Firs Neue Trial Var Roman" panose="02000503030000020004" pitchFamily="2" charset="0"/>
              </a:rPr>
              <a:t>Seclab</a:t>
            </a:r>
            <a:r>
              <a:rPr lang="fr-FR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OT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Cybersecurity</a:t>
            </a:r>
            <a:r>
              <a:rPr kumimoji="0" lang="fr-FR" sz="300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Platform</a:t>
            </a:r>
          </a:p>
        </p:txBody>
      </p:sp>
    </p:spTree>
    <p:extLst>
      <p:ext uri="{BB962C8B-B14F-4D97-AF65-F5344CB8AC3E}">
        <p14:creationId xmlns:p14="http://schemas.microsoft.com/office/powerpoint/2010/main" val="397501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CCF20-581A-1102-7F09-EE97A9A5A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BBAF3A27-7233-D1CB-FF9B-3128892E9669}"/>
              </a:ext>
            </a:extLst>
          </p:cNvPr>
          <p:cNvSpPr/>
          <p:nvPr/>
        </p:nvSpPr>
        <p:spPr>
          <a:xfrm>
            <a:off x="744536" y="1287364"/>
            <a:ext cx="10818987" cy="4874178"/>
          </a:xfrm>
          <a:prstGeom prst="roundRect">
            <a:avLst>
              <a:gd name="adj" fmla="val 2623"/>
            </a:avLst>
          </a:prstGeom>
          <a:solidFill>
            <a:schemeClr val="bg1"/>
          </a:solidFill>
          <a:ln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10818987"/>
                      <a:gd name="csY0" fmla="*/ 127850 h 4874178"/>
                      <a:gd name="csX1" fmla="*/ 127850 w 10818987"/>
                      <a:gd name="csY1" fmla="*/ 0 h 4874178"/>
                      <a:gd name="csX2" fmla="*/ 788055 w 10818987"/>
                      <a:gd name="csY2" fmla="*/ 0 h 4874178"/>
                      <a:gd name="csX3" fmla="*/ 1448261 w 10818987"/>
                      <a:gd name="csY3" fmla="*/ 0 h 4874178"/>
                      <a:gd name="csX4" fmla="*/ 2214099 w 10818987"/>
                      <a:gd name="csY4" fmla="*/ 0 h 4874178"/>
                      <a:gd name="csX5" fmla="*/ 3085570 w 10818987"/>
                      <a:gd name="csY5" fmla="*/ 0 h 4874178"/>
                      <a:gd name="csX6" fmla="*/ 3851409 w 10818987"/>
                      <a:gd name="csY6" fmla="*/ 0 h 4874178"/>
                      <a:gd name="csX7" fmla="*/ 4722880 w 10818987"/>
                      <a:gd name="csY7" fmla="*/ 0 h 4874178"/>
                      <a:gd name="csX8" fmla="*/ 5488718 w 10818987"/>
                      <a:gd name="csY8" fmla="*/ 0 h 4874178"/>
                      <a:gd name="csX9" fmla="*/ 5937658 w 10818987"/>
                      <a:gd name="csY9" fmla="*/ 0 h 4874178"/>
                      <a:gd name="csX10" fmla="*/ 6703496 w 10818987"/>
                      <a:gd name="csY10" fmla="*/ 0 h 4874178"/>
                      <a:gd name="csX11" fmla="*/ 7258069 w 10818987"/>
                      <a:gd name="csY11" fmla="*/ 0 h 4874178"/>
                      <a:gd name="csX12" fmla="*/ 7707008 w 10818987"/>
                      <a:gd name="csY12" fmla="*/ 0 h 4874178"/>
                      <a:gd name="csX13" fmla="*/ 8050315 w 10818987"/>
                      <a:gd name="csY13" fmla="*/ 0 h 4874178"/>
                      <a:gd name="csX14" fmla="*/ 8499255 w 10818987"/>
                      <a:gd name="csY14" fmla="*/ 0 h 4874178"/>
                      <a:gd name="csX15" fmla="*/ 8948195 w 10818987"/>
                      <a:gd name="csY15" fmla="*/ 0 h 4874178"/>
                      <a:gd name="csX16" fmla="*/ 9608400 w 10818987"/>
                      <a:gd name="csY16" fmla="*/ 0 h 4874178"/>
                      <a:gd name="csX17" fmla="*/ 10691137 w 10818987"/>
                      <a:gd name="csY17" fmla="*/ 0 h 4874178"/>
                      <a:gd name="csX18" fmla="*/ 10818987 w 10818987"/>
                      <a:gd name="csY18" fmla="*/ 127850 h 4874178"/>
                      <a:gd name="csX19" fmla="*/ 10818987 w 10818987"/>
                      <a:gd name="csY19" fmla="*/ 649078 h 4874178"/>
                      <a:gd name="csX20" fmla="*/ 10818987 w 10818987"/>
                      <a:gd name="csY20" fmla="*/ 1401230 h 4874178"/>
                      <a:gd name="csX21" fmla="*/ 10818987 w 10818987"/>
                      <a:gd name="csY21" fmla="*/ 1968643 h 4874178"/>
                      <a:gd name="csX22" fmla="*/ 10818987 w 10818987"/>
                      <a:gd name="csY22" fmla="*/ 2674611 h 4874178"/>
                      <a:gd name="csX23" fmla="*/ 10818987 w 10818987"/>
                      <a:gd name="csY23" fmla="*/ 3426763 h 4874178"/>
                      <a:gd name="csX24" fmla="*/ 10818987 w 10818987"/>
                      <a:gd name="csY24" fmla="*/ 3947991 h 4874178"/>
                      <a:gd name="csX25" fmla="*/ 10818987 w 10818987"/>
                      <a:gd name="csY25" fmla="*/ 4746328 h 4874178"/>
                      <a:gd name="csX26" fmla="*/ 10691137 w 10818987"/>
                      <a:gd name="csY26" fmla="*/ 4874178 h 4874178"/>
                      <a:gd name="csX27" fmla="*/ 10242197 w 10818987"/>
                      <a:gd name="csY27" fmla="*/ 4874178 h 4874178"/>
                      <a:gd name="csX28" fmla="*/ 9687625 w 10818987"/>
                      <a:gd name="csY28" fmla="*/ 4874178 h 4874178"/>
                      <a:gd name="csX29" fmla="*/ 9133052 w 10818987"/>
                      <a:gd name="csY29" fmla="*/ 4874178 h 4874178"/>
                      <a:gd name="csX30" fmla="*/ 8578480 w 10818987"/>
                      <a:gd name="csY30" fmla="*/ 4874178 h 4874178"/>
                      <a:gd name="csX31" fmla="*/ 8235173 w 10818987"/>
                      <a:gd name="csY31" fmla="*/ 4874178 h 4874178"/>
                      <a:gd name="csX32" fmla="*/ 7363702 w 10818987"/>
                      <a:gd name="csY32" fmla="*/ 4874178 h 4874178"/>
                      <a:gd name="csX33" fmla="*/ 6492230 w 10818987"/>
                      <a:gd name="csY33" fmla="*/ 4874178 h 4874178"/>
                      <a:gd name="csX34" fmla="*/ 6148924 w 10818987"/>
                      <a:gd name="csY34" fmla="*/ 4874178 h 4874178"/>
                      <a:gd name="csX35" fmla="*/ 5699984 w 10818987"/>
                      <a:gd name="csY35" fmla="*/ 4874178 h 4874178"/>
                      <a:gd name="csX36" fmla="*/ 5039778 w 10818987"/>
                      <a:gd name="csY36" fmla="*/ 4874178 h 4874178"/>
                      <a:gd name="csX37" fmla="*/ 4273940 w 10818987"/>
                      <a:gd name="csY37" fmla="*/ 4874178 h 4874178"/>
                      <a:gd name="csX38" fmla="*/ 3719368 w 10818987"/>
                      <a:gd name="csY38" fmla="*/ 4874178 h 4874178"/>
                      <a:gd name="csX39" fmla="*/ 3270428 w 10818987"/>
                      <a:gd name="csY39" fmla="*/ 4874178 h 4874178"/>
                      <a:gd name="csX40" fmla="*/ 2821488 w 10818987"/>
                      <a:gd name="csY40" fmla="*/ 4874178 h 4874178"/>
                      <a:gd name="csX41" fmla="*/ 2055650 w 10818987"/>
                      <a:gd name="csY41" fmla="*/ 4874178 h 4874178"/>
                      <a:gd name="csX42" fmla="*/ 1712343 w 10818987"/>
                      <a:gd name="csY42" fmla="*/ 4874178 h 4874178"/>
                      <a:gd name="csX43" fmla="*/ 1157770 w 10818987"/>
                      <a:gd name="csY43" fmla="*/ 4874178 h 4874178"/>
                      <a:gd name="csX44" fmla="*/ 127850 w 10818987"/>
                      <a:gd name="csY44" fmla="*/ 4874178 h 4874178"/>
                      <a:gd name="csX45" fmla="*/ 0 w 10818987"/>
                      <a:gd name="csY45" fmla="*/ 4746328 h 4874178"/>
                      <a:gd name="csX46" fmla="*/ 0 w 10818987"/>
                      <a:gd name="csY46" fmla="*/ 3994176 h 4874178"/>
                      <a:gd name="csX47" fmla="*/ 0 w 10818987"/>
                      <a:gd name="csY47" fmla="*/ 3472948 h 4874178"/>
                      <a:gd name="csX48" fmla="*/ 0 w 10818987"/>
                      <a:gd name="csY48" fmla="*/ 2859350 h 4874178"/>
                      <a:gd name="csX49" fmla="*/ 0 w 10818987"/>
                      <a:gd name="csY49" fmla="*/ 2199567 h 4874178"/>
                      <a:gd name="csX50" fmla="*/ 0 w 10818987"/>
                      <a:gd name="csY50" fmla="*/ 1493600 h 4874178"/>
                      <a:gd name="csX51" fmla="*/ 0 w 10818987"/>
                      <a:gd name="csY51" fmla="*/ 787633 h 4874178"/>
                      <a:gd name="csX52" fmla="*/ 0 w 10818987"/>
                      <a:gd name="csY52" fmla="*/ 127850 h 487417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  <a:cxn ang="0">
                        <a:pos x="csX30" y="csY30"/>
                      </a:cxn>
                      <a:cxn ang="0">
                        <a:pos x="csX31" y="csY31"/>
                      </a:cxn>
                      <a:cxn ang="0">
                        <a:pos x="csX32" y="csY32"/>
                      </a:cxn>
                      <a:cxn ang="0">
                        <a:pos x="csX33" y="csY33"/>
                      </a:cxn>
                      <a:cxn ang="0">
                        <a:pos x="csX34" y="csY34"/>
                      </a:cxn>
                      <a:cxn ang="0">
                        <a:pos x="csX35" y="csY35"/>
                      </a:cxn>
                      <a:cxn ang="0">
                        <a:pos x="csX36" y="csY36"/>
                      </a:cxn>
                      <a:cxn ang="0">
                        <a:pos x="csX37" y="csY37"/>
                      </a:cxn>
                      <a:cxn ang="0">
                        <a:pos x="csX38" y="csY38"/>
                      </a:cxn>
                      <a:cxn ang="0">
                        <a:pos x="csX39" y="csY39"/>
                      </a:cxn>
                      <a:cxn ang="0">
                        <a:pos x="csX40" y="csY40"/>
                      </a:cxn>
                      <a:cxn ang="0">
                        <a:pos x="csX41" y="csY41"/>
                      </a:cxn>
                      <a:cxn ang="0">
                        <a:pos x="csX42" y="csY42"/>
                      </a:cxn>
                      <a:cxn ang="0">
                        <a:pos x="csX43" y="csY43"/>
                      </a:cxn>
                      <a:cxn ang="0">
                        <a:pos x="csX44" y="csY44"/>
                      </a:cxn>
                      <a:cxn ang="0">
                        <a:pos x="csX45" y="csY45"/>
                      </a:cxn>
                      <a:cxn ang="0">
                        <a:pos x="csX46" y="csY46"/>
                      </a:cxn>
                      <a:cxn ang="0">
                        <a:pos x="csX47" y="csY47"/>
                      </a:cxn>
                      <a:cxn ang="0">
                        <a:pos x="csX48" y="csY48"/>
                      </a:cxn>
                      <a:cxn ang="0">
                        <a:pos x="csX49" y="csY49"/>
                      </a:cxn>
                      <a:cxn ang="0">
                        <a:pos x="csX50" y="csY50"/>
                      </a:cxn>
                      <a:cxn ang="0">
                        <a:pos x="csX51" y="csY51"/>
                      </a:cxn>
                      <a:cxn ang="0">
                        <a:pos x="csX52" y="csY52"/>
                      </a:cxn>
                    </a:cxnLst>
                    <a:rect l="l" t="t" r="r" b="b"/>
                    <a:pathLst>
                      <a:path w="10818987" h="4874178" fill="none" extrusionOk="0">
                        <a:moveTo>
                          <a:pt x="0" y="127850"/>
                        </a:moveTo>
                        <a:cubicBezTo>
                          <a:pt x="2414" y="47895"/>
                          <a:pt x="57954" y="-2683"/>
                          <a:pt x="127850" y="0"/>
                        </a:cubicBezTo>
                        <a:cubicBezTo>
                          <a:pt x="321900" y="-1845"/>
                          <a:pt x="639107" y="24665"/>
                          <a:pt x="788055" y="0"/>
                        </a:cubicBezTo>
                        <a:cubicBezTo>
                          <a:pt x="937003" y="-24665"/>
                          <a:pt x="1186514" y="-5832"/>
                          <a:pt x="1448261" y="0"/>
                        </a:cubicBezTo>
                        <a:cubicBezTo>
                          <a:pt x="1710008" y="5832"/>
                          <a:pt x="2052719" y="14553"/>
                          <a:pt x="2214099" y="0"/>
                        </a:cubicBezTo>
                        <a:cubicBezTo>
                          <a:pt x="2375479" y="-14553"/>
                          <a:pt x="2695758" y="-7941"/>
                          <a:pt x="3085570" y="0"/>
                        </a:cubicBezTo>
                        <a:cubicBezTo>
                          <a:pt x="3475382" y="7941"/>
                          <a:pt x="3682877" y="18633"/>
                          <a:pt x="3851409" y="0"/>
                        </a:cubicBezTo>
                        <a:cubicBezTo>
                          <a:pt x="4019941" y="-18633"/>
                          <a:pt x="4510723" y="-43377"/>
                          <a:pt x="4722880" y="0"/>
                        </a:cubicBezTo>
                        <a:cubicBezTo>
                          <a:pt x="4935037" y="43377"/>
                          <a:pt x="5335047" y="24393"/>
                          <a:pt x="5488718" y="0"/>
                        </a:cubicBezTo>
                        <a:cubicBezTo>
                          <a:pt x="5642389" y="-24393"/>
                          <a:pt x="5775126" y="9227"/>
                          <a:pt x="5937658" y="0"/>
                        </a:cubicBezTo>
                        <a:cubicBezTo>
                          <a:pt x="6100190" y="-9227"/>
                          <a:pt x="6326078" y="29384"/>
                          <a:pt x="6703496" y="0"/>
                        </a:cubicBezTo>
                        <a:cubicBezTo>
                          <a:pt x="7080914" y="-29384"/>
                          <a:pt x="7034838" y="21810"/>
                          <a:pt x="7258069" y="0"/>
                        </a:cubicBezTo>
                        <a:cubicBezTo>
                          <a:pt x="7481300" y="-21810"/>
                          <a:pt x="7583202" y="1300"/>
                          <a:pt x="7707008" y="0"/>
                        </a:cubicBezTo>
                        <a:cubicBezTo>
                          <a:pt x="7830814" y="-1300"/>
                          <a:pt x="7948918" y="-7168"/>
                          <a:pt x="8050315" y="0"/>
                        </a:cubicBezTo>
                        <a:cubicBezTo>
                          <a:pt x="8151712" y="7168"/>
                          <a:pt x="8275600" y="5345"/>
                          <a:pt x="8499255" y="0"/>
                        </a:cubicBezTo>
                        <a:cubicBezTo>
                          <a:pt x="8722910" y="-5345"/>
                          <a:pt x="8743164" y="3087"/>
                          <a:pt x="8948195" y="0"/>
                        </a:cubicBezTo>
                        <a:cubicBezTo>
                          <a:pt x="9153226" y="-3087"/>
                          <a:pt x="9390058" y="-20810"/>
                          <a:pt x="9608400" y="0"/>
                        </a:cubicBezTo>
                        <a:cubicBezTo>
                          <a:pt x="9826743" y="20810"/>
                          <a:pt x="10189543" y="49907"/>
                          <a:pt x="10691137" y="0"/>
                        </a:cubicBezTo>
                        <a:cubicBezTo>
                          <a:pt x="10773967" y="-11441"/>
                          <a:pt x="10828438" y="57821"/>
                          <a:pt x="10818987" y="127850"/>
                        </a:cubicBezTo>
                        <a:cubicBezTo>
                          <a:pt x="10797337" y="342049"/>
                          <a:pt x="10838120" y="533355"/>
                          <a:pt x="10818987" y="649078"/>
                        </a:cubicBezTo>
                        <a:cubicBezTo>
                          <a:pt x="10799854" y="764801"/>
                          <a:pt x="10832502" y="1136931"/>
                          <a:pt x="10818987" y="1401230"/>
                        </a:cubicBezTo>
                        <a:cubicBezTo>
                          <a:pt x="10805472" y="1665529"/>
                          <a:pt x="10806141" y="1780394"/>
                          <a:pt x="10818987" y="1968643"/>
                        </a:cubicBezTo>
                        <a:cubicBezTo>
                          <a:pt x="10831833" y="2156892"/>
                          <a:pt x="10821955" y="2367039"/>
                          <a:pt x="10818987" y="2674611"/>
                        </a:cubicBezTo>
                        <a:cubicBezTo>
                          <a:pt x="10816019" y="2982183"/>
                          <a:pt x="10781505" y="3138326"/>
                          <a:pt x="10818987" y="3426763"/>
                        </a:cubicBezTo>
                        <a:cubicBezTo>
                          <a:pt x="10856469" y="3715200"/>
                          <a:pt x="10810462" y="3762966"/>
                          <a:pt x="10818987" y="3947991"/>
                        </a:cubicBezTo>
                        <a:cubicBezTo>
                          <a:pt x="10827512" y="4133016"/>
                          <a:pt x="10849801" y="4471613"/>
                          <a:pt x="10818987" y="4746328"/>
                        </a:cubicBezTo>
                        <a:cubicBezTo>
                          <a:pt x="10821109" y="4813768"/>
                          <a:pt x="10748362" y="4880422"/>
                          <a:pt x="10691137" y="4874178"/>
                        </a:cubicBezTo>
                        <a:cubicBezTo>
                          <a:pt x="10495943" y="4879684"/>
                          <a:pt x="10336311" y="4881495"/>
                          <a:pt x="10242197" y="4874178"/>
                        </a:cubicBezTo>
                        <a:cubicBezTo>
                          <a:pt x="10148083" y="4866861"/>
                          <a:pt x="9828929" y="4879090"/>
                          <a:pt x="9687625" y="4874178"/>
                        </a:cubicBezTo>
                        <a:cubicBezTo>
                          <a:pt x="9546321" y="4869266"/>
                          <a:pt x="9313007" y="4899506"/>
                          <a:pt x="9133052" y="4874178"/>
                        </a:cubicBezTo>
                        <a:cubicBezTo>
                          <a:pt x="8953097" y="4848850"/>
                          <a:pt x="8723479" y="4864740"/>
                          <a:pt x="8578480" y="4874178"/>
                        </a:cubicBezTo>
                        <a:cubicBezTo>
                          <a:pt x="8433481" y="4883616"/>
                          <a:pt x="8391060" y="4868045"/>
                          <a:pt x="8235173" y="4874178"/>
                        </a:cubicBezTo>
                        <a:cubicBezTo>
                          <a:pt x="8079286" y="4880311"/>
                          <a:pt x="7740078" y="4849427"/>
                          <a:pt x="7363702" y="4874178"/>
                        </a:cubicBezTo>
                        <a:cubicBezTo>
                          <a:pt x="6987326" y="4898929"/>
                          <a:pt x="6920570" y="4838611"/>
                          <a:pt x="6492230" y="4874178"/>
                        </a:cubicBezTo>
                        <a:cubicBezTo>
                          <a:pt x="6063890" y="4909745"/>
                          <a:pt x="6234133" y="4861322"/>
                          <a:pt x="6148924" y="4874178"/>
                        </a:cubicBezTo>
                        <a:cubicBezTo>
                          <a:pt x="6063715" y="4887034"/>
                          <a:pt x="5909473" y="4879198"/>
                          <a:pt x="5699984" y="4874178"/>
                        </a:cubicBezTo>
                        <a:cubicBezTo>
                          <a:pt x="5490495" y="4869158"/>
                          <a:pt x="5353032" y="4881729"/>
                          <a:pt x="5039778" y="4874178"/>
                        </a:cubicBezTo>
                        <a:cubicBezTo>
                          <a:pt x="4726524" y="4866627"/>
                          <a:pt x="4595980" y="4854682"/>
                          <a:pt x="4273940" y="4874178"/>
                        </a:cubicBezTo>
                        <a:cubicBezTo>
                          <a:pt x="3951900" y="4893674"/>
                          <a:pt x="3886623" y="4892463"/>
                          <a:pt x="3719368" y="4874178"/>
                        </a:cubicBezTo>
                        <a:cubicBezTo>
                          <a:pt x="3552113" y="4855893"/>
                          <a:pt x="3397417" y="4870828"/>
                          <a:pt x="3270428" y="4874178"/>
                        </a:cubicBezTo>
                        <a:cubicBezTo>
                          <a:pt x="3143439" y="4877528"/>
                          <a:pt x="3016819" y="4872062"/>
                          <a:pt x="2821488" y="4874178"/>
                        </a:cubicBezTo>
                        <a:cubicBezTo>
                          <a:pt x="2626157" y="4876294"/>
                          <a:pt x="2420400" y="4849205"/>
                          <a:pt x="2055650" y="4874178"/>
                        </a:cubicBezTo>
                        <a:cubicBezTo>
                          <a:pt x="1690900" y="4899151"/>
                          <a:pt x="1801461" y="4869529"/>
                          <a:pt x="1712343" y="4874178"/>
                        </a:cubicBezTo>
                        <a:cubicBezTo>
                          <a:pt x="1623225" y="4878827"/>
                          <a:pt x="1321172" y="4874149"/>
                          <a:pt x="1157770" y="4874178"/>
                        </a:cubicBezTo>
                        <a:cubicBezTo>
                          <a:pt x="994368" y="4874207"/>
                          <a:pt x="426487" y="4873723"/>
                          <a:pt x="127850" y="4874178"/>
                        </a:cubicBezTo>
                        <a:cubicBezTo>
                          <a:pt x="59067" y="4867401"/>
                          <a:pt x="-3853" y="4812774"/>
                          <a:pt x="0" y="4746328"/>
                        </a:cubicBezTo>
                        <a:cubicBezTo>
                          <a:pt x="33067" y="4490598"/>
                          <a:pt x="-34428" y="4222357"/>
                          <a:pt x="0" y="3994176"/>
                        </a:cubicBezTo>
                        <a:cubicBezTo>
                          <a:pt x="34428" y="3765995"/>
                          <a:pt x="23124" y="3670752"/>
                          <a:pt x="0" y="3472948"/>
                        </a:cubicBezTo>
                        <a:cubicBezTo>
                          <a:pt x="-23124" y="3275144"/>
                          <a:pt x="11834" y="2998349"/>
                          <a:pt x="0" y="2859350"/>
                        </a:cubicBezTo>
                        <a:cubicBezTo>
                          <a:pt x="-11834" y="2720351"/>
                          <a:pt x="12472" y="2436397"/>
                          <a:pt x="0" y="2199567"/>
                        </a:cubicBezTo>
                        <a:cubicBezTo>
                          <a:pt x="-12472" y="1962737"/>
                          <a:pt x="-18329" y="1694282"/>
                          <a:pt x="0" y="1493600"/>
                        </a:cubicBezTo>
                        <a:cubicBezTo>
                          <a:pt x="18329" y="1292918"/>
                          <a:pt x="-26041" y="1138239"/>
                          <a:pt x="0" y="787633"/>
                        </a:cubicBezTo>
                        <a:cubicBezTo>
                          <a:pt x="26041" y="437027"/>
                          <a:pt x="-24652" y="291658"/>
                          <a:pt x="0" y="127850"/>
                        </a:cubicBezTo>
                        <a:close/>
                      </a:path>
                      <a:path w="10818987" h="4874178" stroke="0" extrusionOk="0">
                        <a:moveTo>
                          <a:pt x="0" y="127850"/>
                        </a:moveTo>
                        <a:cubicBezTo>
                          <a:pt x="-12333" y="49633"/>
                          <a:pt x="53431" y="1430"/>
                          <a:pt x="127850" y="0"/>
                        </a:cubicBezTo>
                        <a:cubicBezTo>
                          <a:pt x="560871" y="-5866"/>
                          <a:pt x="697470" y="-39589"/>
                          <a:pt x="999321" y="0"/>
                        </a:cubicBezTo>
                        <a:cubicBezTo>
                          <a:pt x="1301172" y="39589"/>
                          <a:pt x="1398004" y="-17941"/>
                          <a:pt x="1553894" y="0"/>
                        </a:cubicBezTo>
                        <a:cubicBezTo>
                          <a:pt x="1709784" y="17941"/>
                          <a:pt x="1828243" y="-7426"/>
                          <a:pt x="2002833" y="0"/>
                        </a:cubicBezTo>
                        <a:cubicBezTo>
                          <a:pt x="2177423" y="7426"/>
                          <a:pt x="2405351" y="-22689"/>
                          <a:pt x="2768672" y="0"/>
                        </a:cubicBezTo>
                        <a:cubicBezTo>
                          <a:pt x="3131993" y="22689"/>
                          <a:pt x="3108879" y="8530"/>
                          <a:pt x="3323244" y="0"/>
                        </a:cubicBezTo>
                        <a:cubicBezTo>
                          <a:pt x="3537609" y="-8530"/>
                          <a:pt x="3980784" y="15298"/>
                          <a:pt x="4194715" y="0"/>
                        </a:cubicBezTo>
                        <a:cubicBezTo>
                          <a:pt x="4408646" y="-15298"/>
                          <a:pt x="4524908" y="-7878"/>
                          <a:pt x="4643655" y="0"/>
                        </a:cubicBezTo>
                        <a:cubicBezTo>
                          <a:pt x="4762402" y="7878"/>
                          <a:pt x="5115801" y="39632"/>
                          <a:pt x="5515126" y="0"/>
                        </a:cubicBezTo>
                        <a:cubicBezTo>
                          <a:pt x="5914451" y="-39632"/>
                          <a:pt x="5714620" y="-6486"/>
                          <a:pt x="5858433" y="0"/>
                        </a:cubicBezTo>
                        <a:cubicBezTo>
                          <a:pt x="6002246" y="6486"/>
                          <a:pt x="6304669" y="-24485"/>
                          <a:pt x="6518639" y="0"/>
                        </a:cubicBezTo>
                        <a:cubicBezTo>
                          <a:pt x="6732609" y="24485"/>
                          <a:pt x="7041883" y="30394"/>
                          <a:pt x="7178844" y="0"/>
                        </a:cubicBezTo>
                        <a:cubicBezTo>
                          <a:pt x="7315805" y="-30394"/>
                          <a:pt x="7474753" y="-22353"/>
                          <a:pt x="7733417" y="0"/>
                        </a:cubicBezTo>
                        <a:cubicBezTo>
                          <a:pt x="7992081" y="22353"/>
                          <a:pt x="8245502" y="585"/>
                          <a:pt x="8604888" y="0"/>
                        </a:cubicBezTo>
                        <a:cubicBezTo>
                          <a:pt x="8964274" y="-585"/>
                          <a:pt x="9095792" y="38038"/>
                          <a:pt x="9476359" y="0"/>
                        </a:cubicBezTo>
                        <a:cubicBezTo>
                          <a:pt x="9856926" y="-38038"/>
                          <a:pt x="9772490" y="20054"/>
                          <a:pt x="9925299" y="0"/>
                        </a:cubicBezTo>
                        <a:cubicBezTo>
                          <a:pt x="10078108" y="-20054"/>
                          <a:pt x="10321176" y="-35557"/>
                          <a:pt x="10691137" y="0"/>
                        </a:cubicBezTo>
                        <a:cubicBezTo>
                          <a:pt x="10758831" y="-5945"/>
                          <a:pt x="10820006" y="43461"/>
                          <a:pt x="10818987" y="127850"/>
                        </a:cubicBezTo>
                        <a:cubicBezTo>
                          <a:pt x="10850751" y="413284"/>
                          <a:pt x="10793398" y="630714"/>
                          <a:pt x="10818987" y="833817"/>
                        </a:cubicBezTo>
                        <a:cubicBezTo>
                          <a:pt x="10844576" y="1036920"/>
                          <a:pt x="10795907" y="1145464"/>
                          <a:pt x="10818987" y="1401230"/>
                        </a:cubicBezTo>
                        <a:cubicBezTo>
                          <a:pt x="10842067" y="1656996"/>
                          <a:pt x="10788738" y="1958992"/>
                          <a:pt x="10818987" y="2153382"/>
                        </a:cubicBezTo>
                        <a:cubicBezTo>
                          <a:pt x="10849236" y="2347772"/>
                          <a:pt x="10815368" y="2518425"/>
                          <a:pt x="10818987" y="2813165"/>
                        </a:cubicBezTo>
                        <a:cubicBezTo>
                          <a:pt x="10822606" y="3107905"/>
                          <a:pt x="10843645" y="3176161"/>
                          <a:pt x="10818987" y="3380578"/>
                        </a:cubicBezTo>
                        <a:cubicBezTo>
                          <a:pt x="10794329" y="3584995"/>
                          <a:pt x="10835812" y="3762677"/>
                          <a:pt x="10818987" y="4040361"/>
                        </a:cubicBezTo>
                        <a:cubicBezTo>
                          <a:pt x="10802162" y="4318045"/>
                          <a:pt x="10813364" y="4541607"/>
                          <a:pt x="10818987" y="4746328"/>
                        </a:cubicBezTo>
                        <a:cubicBezTo>
                          <a:pt x="10822303" y="4806741"/>
                          <a:pt x="10766282" y="4879082"/>
                          <a:pt x="10691137" y="4874178"/>
                        </a:cubicBezTo>
                        <a:cubicBezTo>
                          <a:pt x="10331157" y="4878079"/>
                          <a:pt x="10073031" y="4869012"/>
                          <a:pt x="9819666" y="4874178"/>
                        </a:cubicBezTo>
                        <a:cubicBezTo>
                          <a:pt x="9566301" y="4879344"/>
                          <a:pt x="9358656" y="4837426"/>
                          <a:pt x="9053828" y="4874178"/>
                        </a:cubicBezTo>
                        <a:cubicBezTo>
                          <a:pt x="8749000" y="4910930"/>
                          <a:pt x="8699825" y="4894451"/>
                          <a:pt x="8604888" y="4874178"/>
                        </a:cubicBezTo>
                        <a:cubicBezTo>
                          <a:pt x="8509951" y="4853905"/>
                          <a:pt x="8181223" y="4872049"/>
                          <a:pt x="7839050" y="4874178"/>
                        </a:cubicBezTo>
                        <a:cubicBezTo>
                          <a:pt x="7496877" y="4876307"/>
                          <a:pt x="7581725" y="4863857"/>
                          <a:pt x="7495743" y="4874178"/>
                        </a:cubicBezTo>
                        <a:cubicBezTo>
                          <a:pt x="7409761" y="4884499"/>
                          <a:pt x="6909423" y="4848073"/>
                          <a:pt x="6729904" y="4874178"/>
                        </a:cubicBezTo>
                        <a:cubicBezTo>
                          <a:pt x="6550385" y="4900283"/>
                          <a:pt x="6386771" y="4867848"/>
                          <a:pt x="6280965" y="4874178"/>
                        </a:cubicBezTo>
                        <a:cubicBezTo>
                          <a:pt x="6175159" y="4880508"/>
                          <a:pt x="6096585" y="4886836"/>
                          <a:pt x="5937658" y="4874178"/>
                        </a:cubicBezTo>
                        <a:cubicBezTo>
                          <a:pt x="5778731" y="4861520"/>
                          <a:pt x="5583402" y="4870717"/>
                          <a:pt x="5488718" y="4874178"/>
                        </a:cubicBezTo>
                        <a:cubicBezTo>
                          <a:pt x="5394034" y="4877639"/>
                          <a:pt x="4994364" y="4909743"/>
                          <a:pt x="4722880" y="4874178"/>
                        </a:cubicBezTo>
                        <a:cubicBezTo>
                          <a:pt x="4451396" y="4838613"/>
                          <a:pt x="4420593" y="4858370"/>
                          <a:pt x="4273940" y="4874178"/>
                        </a:cubicBezTo>
                        <a:cubicBezTo>
                          <a:pt x="4127287" y="4889986"/>
                          <a:pt x="4042285" y="4867515"/>
                          <a:pt x="3930633" y="4874178"/>
                        </a:cubicBezTo>
                        <a:cubicBezTo>
                          <a:pt x="3818981" y="4880841"/>
                          <a:pt x="3642285" y="4893017"/>
                          <a:pt x="3481694" y="4874178"/>
                        </a:cubicBezTo>
                        <a:cubicBezTo>
                          <a:pt x="3321103" y="4855339"/>
                          <a:pt x="3170035" y="4849862"/>
                          <a:pt x="2927121" y="4874178"/>
                        </a:cubicBezTo>
                        <a:cubicBezTo>
                          <a:pt x="2684207" y="4898494"/>
                          <a:pt x="2580934" y="4903117"/>
                          <a:pt x="2266916" y="4874178"/>
                        </a:cubicBezTo>
                        <a:cubicBezTo>
                          <a:pt x="1952899" y="4845239"/>
                          <a:pt x="1977392" y="4892944"/>
                          <a:pt x="1817976" y="4874178"/>
                        </a:cubicBezTo>
                        <a:cubicBezTo>
                          <a:pt x="1658560" y="4855412"/>
                          <a:pt x="1124897" y="4907427"/>
                          <a:pt x="946505" y="4874178"/>
                        </a:cubicBezTo>
                        <a:cubicBezTo>
                          <a:pt x="768113" y="4840929"/>
                          <a:pt x="452845" y="4888748"/>
                          <a:pt x="127850" y="4874178"/>
                        </a:cubicBezTo>
                        <a:cubicBezTo>
                          <a:pt x="58307" y="4877926"/>
                          <a:pt x="4946" y="4819020"/>
                          <a:pt x="0" y="4746328"/>
                        </a:cubicBezTo>
                        <a:cubicBezTo>
                          <a:pt x="-25907" y="4517257"/>
                          <a:pt x="15529" y="4247876"/>
                          <a:pt x="0" y="4086545"/>
                        </a:cubicBezTo>
                        <a:cubicBezTo>
                          <a:pt x="-15529" y="3925214"/>
                          <a:pt x="15919" y="3681835"/>
                          <a:pt x="0" y="3380578"/>
                        </a:cubicBezTo>
                        <a:cubicBezTo>
                          <a:pt x="-15919" y="3079321"/>
                          <a:pt x="23209" y="2996033"/>
                          <a:pt x="0" y="2813165"/>
                        </a:cubicBezTo>
                        <a:cubicBezTo>
                          <a:pt x="-23209" y="2630297"/>
                          <a:pt x="-17611" y="2291498"/>
                          <a:pt x="0" y="2153382"/>
                        </a:cubicBezTo>
                        <a:cubicBezTo>
                          <a:pt x="17611" y="2015266"/>
                          <a:pt x="-13734" y="1783086"/>
                          <a:pt x="0" y="1632154"/>
                        </a:cubicBezTo>
                        <a:cubicBezTo>
                          <a:pt x="13734" y="1481222"/>
                          <a:pt x="-13012" y="1116721"/>
                          <a:pt x="0" y="880002"/>
                        </a:cubicBezTo>
                        <a:cubicBezTo>
                          <a:pt x="13012" y="643283"/>
                          <a:pt x="6174" y="485864"/>
                          <a:pt x="0" y="127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BCAF2D16-05FE-623F-464C-7984F287C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843101"/>
              </p:ext>
            </p:extLst>
          </p:nvPr>
        </p:nvGraphicFramePr>
        <p:xfrm>
          <a:off x="8044886" y="2948577"/>
          <a:ext cx="3420198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503">
                  <a:extLst>
                    <a:ext uri="{9D8B030D-6E8A-4147-A177-3AD203B41FA5}">
                      <a16:colId xmlns:a16="http://schemas.microsoft.com/office/drawing/2014/main" val="3319039394"/>
                    </a:ext>
                  </a:extLst>
                </a:gridCol>
                <a:gridCol w="2973695">
                  <a:extLst>
                    <a:ext uri="{9D8B030D-6E8A-4147-A177-3AD203B41FA5}">
                      <a16:colId xmlns:a16="http://schemas.microsoft.com/office/drawing/2014/main" val="3693820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>
                          <a:solidFill>
                            <a:schemeClr val="bg1"/>
                          </a:solidFill>
                          <a:latin typeface="TT Firs Neue Trial Var Roman Medium" panose="02000503030000020004" pitchFamily="2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Maintain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continuous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monitoring of </a:t>
                      </a: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deviations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(new assets, flows, </a:t>
                      </a: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behaviors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FR" sz="1600" b="0" i="0" dirty="0">
                        <a:solidFill>
                          <a:schemeClr val="bg1"/>
                        </a:solidFill>
                        <a:latin typeface="TT Firs Neue Trial Var Roman Light" panose="02000503030000020004" pitchFamily="2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439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Medium" panose="02000503030000020004" pitchFamily="2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A6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Detect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threats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and anomalies in real time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A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>
                          <a:latin typeface="TT Firs Neue Trial Var Roman Medium" panose="02000503030000020004" pitchFamily="2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46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Adapt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isolation or segmentation for mitigation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4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659427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74A82066-7DA6-098F-A7DF-3DB26BE50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107540"/>
              </p:ext>
            </p:extLst>
          </p:nvPr>
        </p:nvGraphicFramePr>
        <p:xfrm>
          <a:off x="4462351" y="2960633"/>
          <a:ext cx="342019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503">
                  <a:extLst>
                    <a:ext uri="{9D8B030D-6E8A-4147-A177-3AD203B41FA5}">
                      <a16:colId xmlns:a16="http://schemas.microsoft.com/office/drawing/2014/main" val="3319039394"/>
                    </a:ext>
                  </a:extLst>
                </a:gridCol>
                <a:gridCol w="2973695">
                  <a:extLst>
                    <a:ext uri="{9D8B030D-6E8A-4147-A177-3AD203B41FA5}">
                      <a16:colId xmlns:a16="http://schemas.microsoft.com/office/drawing/2014/main" val="3693820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>
                          <a:solidFill>
                            <a:schemeClr val="bg1"/>
                          </a:solidFill>
                          <a:latin typeface="TT Firs Neue Trial Var Roman Medium" panose="02000503030000020004" pitchFamily="2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F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Isolate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your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MVDI </a:t>
                      </a: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perimeter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at the network </a:t>
                      </a: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level</a:t>
                      </a:r>
                      <a:endParaRPr lang="fr-FR" sz="1600" b="0" i="0" dirty="0">
                        <a:solidFill>
                          <a:schemeClr val="bg1"/>
                        </a:solidFill>
                        <a:latin typeface="TT Firs Neue Trial Var Roman Light" panose="02000503030000020004" pitchFamily="2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F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439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Medium" panose="02000503030000020004" pitchFamily="2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Secure the MVDI </a:t>
                      </a: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perimeter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via USB isolation for non-</a:t>
                      </a: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connected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or </a:t>
                      </a: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legacy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assets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TT Firs Neue Trial Var Roman Medium" panose="02000503030000020004" pitchFamily="2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5F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Beyond MVDI,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implement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segmentation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using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standard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security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appliances</a:t>
                      </a:r>
                      <a:endParaRPr lang="fr-FR" sz="1600" b="0" i="0" kern="1200" dirty="0">
                        <a:solidFill>
                          <a:schemeClr val="tx1"/>
                        </a:solidFill>
                        <a:effectLst/>
                        <a:latin typeface="TT Firs Neue Trial Var Roman Light" panose="02000503030000020004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5F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079352"/>
                  </a:ext>
                </a:extLst>
              </a:tr>
            </a:tbl>
          </a:graphicData>
        </a:graphic>
      </p:graphicFrame>
      <p:sp>
        <p:nvSpPr>
          <p:cNvPr id="2" name="Titre 2">
            <a:extLst>
              <a:ext uri="{FF2B5EF4-FFF2-40B4-BE49-F238E27FC236}">
                <a16:creationId xmlns:a16="http://schemas.microsoft.com/office/drawing/2014/main" id="{632F7949-3B61-7729-7C20-5227127F576E}"/>
              </a:ext>
            </a:extLst>
          </p:cNvPr>
          <p:cNvSpPr txBox="1">
            <a:spLocks/>
          </p:cNvSpPr>
          <p:nvPr/>
        </p:nvSpPr>
        <p:spPr>
          <a:xfrm>
            <a:off x="2137863" y="473015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kumimoji="0" lang="en-US" sz="3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A step-by-step approach to secure </a:t>
            </a:r>
            <a:r>
              <a:rPr kumimoji="0" lang="en-US" sz="3000" u="none" strike="noStrike" kern="1200" cap="none" spc="0" normalizeH="0" baseline="0" noProof="0" dirty="0">
                <a:ln>
                  <a:noFill/>
                </a:ln>
                <a:solidFill>
                  <a:srgbClr val="22E49C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OT</a:t>
            </a:r>
            <a:r>
              <a:rPr kumimoji="0" lang="en-US" sz="3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155CA7D-D31F-0B26-0FD2-3FC8A034B496}"/>
              </a:ext>
            </a:extLst>
          </p:cNvPr>
          <p:cNvSpPr/>
          <p:nvPr/>
        </p:nvSpPr>
        <p:spPr>
          <a:xfrm>
            <a:off x="859783" y="1458685"/>
            <a:ext cx="3457036" cy="622259"/>
          </a:xfrm>
          <a:prstGeom prst="roundRect">
            <a:avLst>
              <a:gd name="adj" fmla="val 16162"/>
            </a:avLst>
          </a:prstGeom>
          <a:pattFill prst="ltUpDiag">
            <a:fgClr>
              <a:srgbClr val="82009D"/>
            </a:fgClr>
            <a:bgClr>
              <a:schemeClr val="bg1"/>
            </a:bgClr>
          </a:pattFill>
          <a:ln w="28575">
            <a:solidFill>
              <a:srgbClr val="000000"/>
            </a:solidFill>
          </a:ln>
          <a:effectLst>
            <a:glow rad="63500">
              <a:srgbClr val="B43ADF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DISCOVER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B57EA09-58EA-03C0-6F09-B3E1E6E4C638}"/>
              </a:ext>
            </a:extLst>
          </p:cNvPr>
          <p:cNvSpPr/>
          <p:nvPr/>
        </p:nvSpPr>
        <p:spPr>
          <a:xfrm>
            <a:off x="4442318" y="1458684"/>
            <a:ext cx="3457036" cy="62225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22E39B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ISOLATE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DEF2E90-50CD-AF77-9121-535337493FA5}"/>
              </a:ext>
            </a:extLst>
          </p:cNvPr>
          <p:cNvSpPr/>
          <p:nvPr/>
        </p:nvSpPr>
        <p:spPr>
          <a:xfrm>
            <a:off x="8024853" y="1448053"/>
            <a:ext cx="3457036" cy="632890"/>
          </a:xfrm>
          <a:prstGeom prst="roundRect">
            <a:avLst>
              <a:gd name="adj" fmla="val 16162"/>
            </a:avLst>
          </a:prstGeom>
          <a:pattFill prst="ltUpDiag">
            <a:fgClr>
              <a:srgbClr val="82009D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C043CE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DETECT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6DFBAF63-B891-63EE-CC99-DE924CA298C5}"/>
              </a:ext>
            </a:extLst>
          </p:cNvPr>
          <p:cNvSpPr/>
          <p:nvPr/>
        </p:nvSpPr>
        <p:spPr>
          <a:xfrm rot="5400000">
            <a:off x="4211711" y="1660792"/>
            <a:ext cx="353306" cy="216767"/>
          </a:xfrm>
          <a:prstGeom prst="triangle">
            <a:avLst/>
          </a:prstGeom>
          <a:solidFill>
            <a:srgbClr val="22E39B"/>
          </a:solidFill>
          <a:ln>
            <a:solidFill>
              <a:srgbClr val="000000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BCE13268-6A64-1909-3F95-52B65D182CC9}"/>
              </a:ext>
            </a:extLst>
          </p:cNvPr>
          <p:cNvSpPr/>
          <p:nvPr/>
        </p:nvSpPr>
        <p:spPr>
          <a:xfrm rot="5400000">
            <a:off x="7810263" y="1671424"/>
            <a:ext cx="353306" cy="216767"/>
          </a:xfrm>
          <a:prstGeom prst="triangle">
            <a:avLst/>
          </a:prstGeom>
          <a:solidFill>
            <a:srgbClr val="22E39B"/>
          </a:solidFill>
          <a:ln>
            <a:solidFill>
              <a:srgbClr val="000000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2C1E440-FF5A-BF38-BDF2-8841BE9C76DF}"/>
              </a:ext>
            </a:extLst>
          </p:cNvPr>
          <p:cNvSpPr txBox="1"/>
          <p:nvPr/>
        </p:nvSpPr>
        <p:spPr>
          <a:xfrm>
            <a:off x="838012" y="2253344"/>
            <a:ext cx="3457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TT Firs Neue Trial Var Roman" panose="02000503030000020004" pitchFamily="2" charset="0"/>
              </a:rPr>
              <a:t>Building deep knowledge of the OT environment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91E80F-9B15-3FF5-9EF6-6C80402BBD69}"/>
              </a:ext>
            </a:extLst>
          </p:cNvPr>
          <p:cNvSpPr txBox="1"/>
          <p:nvPr/>
        </p:nvSpPr>
        <p:spPr>
          <a:xfrm>
            <a:off x="4425512" y="2253344"/>
            <a:ext cx="3457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TT Firs Neue Trial Var Roman" panose="02000503030000020004" pitchFamily="2" charset="0"/>
              </a:rPr>
              <a:t>Deploying effective discovery-driven protection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9C6B176-6E8D-3BB5-E2CD-2A8CC380E122}"/>
              </a:ext>
            </a:extLst>
          </p:cNvPr>
          <p:cNvSpPr txBox="1"/>
          <p:nvPr/>
        </p:nvSpPr>
        <p:spPr>
          <a:xfrm>
            <a:off x="8044885" y="2253344"/>
            <a:ext cx="3457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TT Firs Neue Trial Var Roman" panose="02000503030000020004" pitchFamily="2" charset="0"/>
              </a:rPr>
              <a:t>Continuously monitoring threats and anomalies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CA1E8AA-0F06-7EB0-A2A7-08B4CC3F53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494666"/>
              </p:ext>
            </p:extLst>
          </p:nvPr>
        </p:nvGraphicFramePr>
        <p:xfrm>
          <a:off x="859782" y="2960633"/>
          <a:ext cx="342019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503">
                  <a:extLst>
                    <a:ext uri="{9D8B030D-6E8A-4147-A177-3AD203B41FA5}">
                      <a16:colId xmlns:a16="http://schemas.microsoft.com/office/drawing/2014/main" val="3319039394"/>
                    </a:ext>
                  </a:extLst>
                </a:gridCol>
                <a:gridCol w="2973695">
                  <a:extLst>
                    <a:ext uri="{9D8B030D-6E8A-4147-A177-3AD203B41FA5}">
                      <a16:colId xmlns:a16="http://schemas.microsoft.com/office/drawing/2014/main" val="3693820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>
                          <a:solidFill>
                            <a:schemeClr val="bg1"/>
                          </a:solidFill>
                          <a:latin typeface="TT Firs Neue Trial Var Roman Medium" panose="02000503030000020004" pitchFamily="2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Identify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all </a:t>
                      </a: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your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OT assets and flows</a:t>
                      </a:r>
                      <a:endParaRPr lang="fr-FR" sz="1600" b="0" i="0" dirty="0">
                        <a:solidFill>
                          <a:schemeClr val="bg1"/>
                        </a:solidFill>
                        <a:latin typeface="TT Firs Neue Trial Var Roman Light" panose="02000503030000020004" pitchFamily="2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439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Medium" panose="02000503030000020004" pitchFamily="2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A6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Build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a </a:t>
                      </a: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comprehensive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asset </a:t>
                      </a: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inventory</a:t>
                      </a:r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, flow matrix, and network mapping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A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>
                          <a:latin typeface="TT Firs Neue Trial Var Roman Medium" panose="02000503030000020004" pitchFamily="2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46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Pinpoint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vulnerabilities</a:t>
                      </a:r>
                      <a:endParaRPr lang="fr-FR" sz="1600" b="0" i="0" kern="1200" dirty="0">
                        <a:solidFill>
                          <a:schemeClr val="tx1"/>
                        </a:solidFill>
                        <a:effectLst/>
                        <a:latin typeface="TT Firs Neue Trial Var Roman Light" panose="02000503030000020004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4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659427"/>
                  </a:ext>
                </a:extLst>
              </a:tr>
              <a:tr h="180411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kern="1200" dirty="0">
                          <a:solidFill>
                            <a:schemeClr val="bg1"/>
                          </a:solidFill>
                          <a:effectLst/>
                          <a:latin typeface="TT Firs Neue Trial Var Roman Medium" panose="02000503030000020004" pitchFamily="2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00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Define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critical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assets to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protect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 (MVDI) and business flows to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TT Firs Neue Trial Var Roman Light" panose="02000503030000020004" pitchFamily="2" charset="0"/>
                          <a:ea typeface="+mn-ea"/>
                          <a:cs typeface="+mn-cs"/>
                        </a:rPr>
                        <a:t>authorize</a:t>
                      </a:r>
                      <a:endParaRPr lang="fr-FR" sz="1600" b="0" i="0" kern="1200" dirty="0">
                        <a:solidFill>
                          <a:schemeClr val="tx1"/>
                        </a:solidFill>
                        <a:effectLst/>
                        <a:latin typeface="TT Firs Neue Trial Var Roman Light" panose="02000503030000020004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00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079352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D9FEC8F0-084E-224C-F2B1-F4D49A1BB5F1}"/>
              </a:ext>
            </a:extLst>
          </p:cNvPr>
          <p:cNvSpPr txBox="1"/>
          <p:nvPr/>
        </p:nvSpPr>
        <p:spPr>
          <a:xfrm>
            <a:off x="805539" y="6346340"/>
            <a:ext cx="108189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MVDI</a:t>
            </a:r>
            <a:r>
              <a:rPr lang="en-US" sz="1300" dirty="0">
                <a:latin typeface="TT Firs Neue Trial Var Roman" panose="02000503030000020004" pitchFamily="2" charset="0"/>
              </a:rPr>
              <a:t> = Minimum Viable Digital Industry | Perimeter containing only the vital assets required for business continuity</a:t>
            </a:r>
          </a:p>
        </p:txBody>
      </p:sp>
      <p:sp>
        <p:nvSpPr>
          <p:cNvPr id="24" name="Rectangle : avec coins arrondis en haut 23">
            <a:extLst>
              <a:ext uri="{FF2B5EF4-FFF2-40B4-BE49-F238E27FC236}">
                <a16:creationId xmlns:a16="http://schemas.microsoft.com/office/drawing/2014/main" id="{7C3309E8-A524-069B-423D-350A213D7429}"/>
              </a:ext>
            </a:extLst>
          </p:cNvPr>
          <p:cNvSpPr/>
          <p:nvPr/>
        </p:nvSpPr>
        <p:spPr>
          <a:xfrm>
            <a:off x="4324179" y="5794833"/>
            <a:ext cx="3720705" cy="369332"/>
          </a:xfrm>
          <a:prstGeom prst="round2Same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6EEB9BE-E2BD-ED8B-00B5-48ABA4937EA0}"/>
              </a:ext>
            </a:extLst>
          </p:cNvPr>
          <p:cNvSpPr txBox="1"/>
          <p:nvPr/>
        </p:nvSpPr>
        <p:spPr>
          <a:xfrm>
            <a:off x="4394503" y="5838377"/>
            <a:ext cx="35878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 err="1">
                <a:solidFill>
                  <a:schemeClr val="bg1"/>
                </a:solidFill>
                <a:latin typeface="TT Firs Neue Trial Var Roman Medium" panose="02000503030000020004" pitchFamily="2" charset="0"/>
              </a:rPr>
              <a:t>Seclab</a:t>
            </a:r>
            <a:r>
              <a:rPr lang="fr-FR" sz="1500" dirty="0">
                <a:solidFill>
                  <a:schemeClr val="bg1"/>
                </a:solidFill>
                <a:latin typeface="TT Firs Neue Trial Var Roman Medium" panose="02000503030000020004" pitchFamily="2" charset="0"/>
              </a:rPr>
              <a:t> OT </a:t>
            </a:r>
            <a:r>
              <a:rPr lang="fr-FR" sz="1500" dirty="0" err="1">
                <a:solidFill>
                  <a:schemeClr val="bg1"/>
                </a:solidFill>
                <a:latin typeface="TT Firs Neue Trial Var Roman Medium" panose="02000503030000020004" pitchFamily="2" charset="0"/>
              </a:rPr>
              <a:t>Maturity</a:t>
            </a:r>
            <a:r>
              <a:rPr lang="fr-FR" sz="1500" dirty="0">
                <a:solidFill>
                  <a:schemeClr val="bg1"/>
                </a:solidFill>
                <a:latin typeface="TT Firs Neue Trial Var Roman Medium" panose="02000503030000020004" pitchFamily="2" charset="0"/>
              </a:rPr>
              <a:t> </a:t>
            </a:r>
            <a:r>
              <a:rPr lang="fr-FR" sz="1500" dirty="0" err="1">
                <a:solidFill>
                  <a:schemeClr val="bg1"/>
                </a:solidFill>
                <a:latin typeface="TT Firs Neue Trial Var Roman Medium" panose="02000503030000020004" pitchFamily="2" charset="0"/>
              </a:rPr>
              <a:t>Response</a:t>
            </a:r>
            <a:r>
              <a:rPr lang="fr-FR" sz="1500" dirty="0">
                <a:solidFill>
                  <a:schemeClr val="bg1"/>
                </a:solidFill>
                <a:latin typeface="TT Firs Neue Trial Var Roman Medium" panose="02000503030000020004" pitchFamily="2" charset="0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1330017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0F5D-04C8-2086-50AD-F42575F91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C08E0DA9-BDE7-F34D-1C9F-78F2FF85C46E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3</a:t>
            </a:r>
            <a:r>
              <a:rPr kumimoji="0" lang="en-US" sz="3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products for defense-in-depth</a:t>
            </a:r>
          </a:p>
        </p:txBody>
      </p:sp>
      <p:pic>
        <p:nvPicPr>
          <p:cNvPr id="7" name="Image 6" descr="Une image contenant capture d’écran, Appareils électroniques, conception, léger&#10;&#10;Le contenu généré par l’IA peut être incorrect.">
            <a:extLst>
              <a:ext uri="{FF2B5EF4-FFF2-40B4-BE49-F238E27FC236}">
                <a16:creationId xmlns:a16="http://schemas.microsoft.com/office/drawing/2014/main" id="{B38C4ED4-697D-AD46-F108-DF109F74E1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10"/>
          <a:stretch>
            <a:fillRect/>
          </a:stretch>
        </p:blipFill>
        <p:spPr>
          <a:xfrm>
            <a:off x="8261146" y="1304992"/>
            <a:ext cx="3538966" cy="1989192"/>
          </a:xfrm>
          <a:prstGeom prst="rect">
            <a:avLst/>
          </a:prstGeom>
        </p:spPr>
      </p:pic>
      <p:pic>
        <p:nvPicPr>
          <p:cNvPr id="9" name="Image 8" descr="Une image contenant capture d’écran, léger, nuit&#10;&#10;Le contenu généré par l’IA peut être incorrect.">
            <a:extLst>
              <a:ext uri="{FF2B5EF4-FFF2-40B4-BE49-F238E27FC236}">
                <a16:creationId xmlns:a16="http://schemas.microsoft.com/office/drawing/2014/main" id="{381CE351-AE6B-55C5-9241-43548D79F8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60"/>
          <a:stretch>
            <a:fillRect/>
          </a:stretch>
        </p:blipFill>
        <p:spPr>
          <a:xfrm>
            <a:off x="4318357" y="1315878"/>
            <a:ext cx="3846834" cy="1978306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EEB6FBC-0A67-A698-A8D0-EC6B8A46A893}"/>
              </a:ext>
            </a:extLst>
          </p:cNvPr>
          <p:cNvCxnSpPr>
            <a:cxnSpLocks/>
          </p:cNvCxnSpPr>
          <p:nvPr/>
        </p:nvCxnSpPr>
        <p:spPr>
          <a:xfrm>
            <a:off x="4262817" y="1318331"/>
            <a:ext cx="0" cy="1980000"/>
          </a:xfrm>
          <a:prstGeom prst="line">
            <a:avLst/>
          </a:prstGeom>
          <a:ln w="12700">
            <a:solidFill>
              <a:srgbClr val="22E49C"/>
            </a:solidFill>
          </a:ln>
          <a:effectLst>
            <a:glow rad="63500">
              <a:srgbClr val="22E39B">
                <a:alpha val="40000"/>
              </a:srgb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1C6A081-07AA-2E59-347F-47F99709D6D4}"/>
              </a:ext>
            </a:extLst>
          </p:cNvPr>
          <p:cNvCxnSpPr>
            <a:cxnSpLocks/>
          </p:cNvCxnSpPr>
          <p:nvPr/>
        </p:nvCxnSpPr>
        <p:spPr>
          <a:xfrm>
            <a:off x="8217600" y="1318331"/>
            <a:ext cx="0" cy="1980000"/>
          </a:xfrm>
          <a:prstGeom prst="line">
            <a:avLst/>
          </a:prstGeom>
          <a:ln w="12700">
            <a:solidFill>
              <a:srgbClr val="22E49C"/>
            </a:solidFill>
          </a:ln>
          <a:effectLst>
            <a:glow rad="63500">
              <a:srgbClr val="22E39B">
                <a:alpha val="40000"/>
              </a:srgb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FE6A8FC8-F4DA-3A95-4FE0-C619ACCF8381}"/>
              </a:ext>
            </a:extLst>
          </p:cNvPr>
          <p:cNvSpPr txBox="1"/>
          <p:nvPr/>
        </p:nvSpPr>
        <p:spPr>
          <a:xfrm>
            <a:off x="612509" y="3449306"/>
            <a:ext cx="22669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43CE"/>
                </a:solidFill>
                <a:latin typeface="TT Firs Neue Trial Var Roman" panose="02000503030000020004" pitchFamily="2" charset="0"/>
              </a:rPr>
              <a:t>X</a:t>
            </a:r>
            <a:r>
              <a:rPr lang="fr-FR" dirty="0">
                <a:latin typeface="TT Firs Neue Trial Var Roman" panose="02000503030000020004" pitchFamily="2" charset="0"/>
              </a:rPr>
              <a:t>plore</a:t>
            </a:r>
          </a:p>
          <a:p>
            <a:r>
              <a:rPr lang="fr-FR" sz="1600" i="1" dirty="0" err="1">
                <a:solidFill>
                  <a:srgbClr val="C043CE"/>
                </a:solidFill>
                <a:latin typeface="TT Firs Neue Trial Var Roman" panose="02000503030000020004" pitchFamily="2" charset="0"/>
              </a:rPr>
              <a:t>See</a:t>
            </a:r>
            <a:r>
              <a:rPr lang="fr-FR" sz="1600" i="1" dirty="0">
                <a:solidFill>
                  <a:srgbClr val="C043CE"/>
                </a:solidFill>
                <a:latin typeface="TT Firs Neue Trial Var Roman" panose="02000503030000020004" pitchFamily="2" charset="0"/>
              </a:rPr>
              <a:t>-First Intelligence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6C44703-26C8-6E9F-7A1C-0222E9B7B0DC}"/>
              </a:ext>
            </a:extLst>
          </p:cNvPr>
          <p:cNvSpPr txBox="1"/>
          <p:nvPr/>
        </p:nvSpPr>
        <p:spPr>
          <a:xfrm>
            <a:off x="4410317" y="3429000"/>
            <a:ext cx="32950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22E49C"/>
                </a:solidFill>
                <a:latin typeface="TT Firs Neue Trial Var Roman" panose="02000503030000020004" pitchFamily="2" charset="0"/>
              </a:rPr>
              <a:t>X</a:t>
            </a:r>
            <a:r>
              <a:rPr lang="fr-FR" dirty="0" err="1">
                <a:latin typeface="TT Firs Neue Trial Var Roman" panose="02000503030000020004" pitchFamily="2" charset="0"/>
              </a:rPr>
              <a:t>change</a:t>
            </a:r>
            <a:r>
              <a:rPr lang="fr-FR" dirty="0">
                <a:latin typeface="TT Firs Neue Trial Var Roman" panose="02000503030000020004" pitchFamily="2" charset="0"/>
              </a:rPr>
              <a:t> Network</a:t>
            </a:r>
          </a:p>
          <a:p>
            <a:r>
              <a:rPr lang="fr-FR" sz="1600" i="1" dirty="0">
                <a:solidFill>
                  <a:srgbClr val="22E49C"/>
                </a:solidFill>
                <a:latin typeface="TT Firs Neue Trial Var Roman" panose="02000503030000020004" pitchFamily="2" charset="0"/>
              </a:rPr>
              <a:t>Set-and-Forget Security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80EB106-3192-3079-3BA0-0663892FF267}"/>
              </a:ext>
            </a:extLst>
          </p:cNvPr>
          <p:cNvSpPr txBox="1"/>
          <p:nvPr/>
        </p:nvSpPr>
        <p:spPr>
          <a:xfrm>
            <a:off x="8383115" y="3449306"/>
            <a:ext cx="32950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22E49C"/>
                </a:solidFill>
                <a:latin typeface="TT Firs Neue Trial Var Roman" panose="02000503030000020004" pitchFamily="2" charset="0"/>
              </a:rPr>
              <a:t>X</a:t>
            </a:r>
            <a:r>
              <a:rPr lang="fr-FR" dirty="0" err="1">
                <a:latin typeface="TT Firs Neue Trial Var Roman" panose="02000503030000020004" pitchFamily="2" charset="0"/>
              </a:rPr>
              <a:t>change</a:t>
            </a:r>
            <a:r>
              <a:rPr lang="fr-FR" dirty="0">
                <a:latin typeface="TT Firs Neue Trial Var Roman" panose="02000503030000020004" pitchFamily="2" charset="0"/>
              </a:rPr>
              <a:t> USB</a:t>
            </a:r>
          </a:p>
          <a:p>
            <a:r>
              <a:rPr lang="fr-FR" sz="1600" i="1" dirty="0">
                <a:solidFill>
                  <a:srgbClr val="22E49C"/>
                </a:solidFill>
                <a:latin typeface="TT Firs Neue Trial Var Roman" panose="02000503030000020004" pitchFamily="2" charset="0"/>
              </a:rPr>
              <a:t>Plug-and-</a:t>
            </a:r>
            <a:r>
              <a:rPr lang="fr-FR" sz="1600" i="1" dirty="0" err="1">
                <a:solidFill>
                  <a:srgbClr val="22E49C"/>
                </a:solidFill>
                <a:latin typeface="TT Firs Neue Trial Var Roman" panose="02000503030000020004" pitchFamily="2" charset="0"/>
              </a:rPr>
              <a:t>Protect</a:t>
            </a:r>
            <a:r>
              <a:rPr lang="fr-FR" sz="1600" i="1" dirty="0">
                <a:solidFill>
                  <a:srgbClr val="22E49C"/>
                </a:solidFill>
                <a:latin typeface="TT Firs Neue Trial Var Roman" panose="02000503030000020004" pitchFamily="2" charset="0"/>
              </a:rPr>
              <a:t> </a:t>
            </a:r>
            <a:r>
              <a:rPr lang="fr-FR" sz="1600" i="1" dirty="0" err="1">
                <a:solidFill>
                  <a:srgbClr val="22E49C"/>
                </a:solidFill>
                <a:latin typeface="TT Firs Neue Trial Var Roman" panose="02000503030000020004" pitchFamily="2" charset="0"/>
              </a:rPr>
              <a:t>Technology</a:t>
            </a:r>
            <a:endParaRPr lang="fr-FR" sz="1600" i="1" dirty="0">
              <a:solidFill>
                <a:srgbClr val="22E49C"/>
              </a:solidFill>
              <a:latin typeface="TT Firs Neue Trial Var Roman" panose="02000503030000020004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C8370E2-14F0-F62F-7579-415DA0F8F45B}"/>
              </a:ext>
            </a:extLst>
          </p:cNvPr>
          <p:cNvSpPr txBox="1"/>
          <p:nvPr/>
        </p:nvSpPr>
        <p:spPr>
          <a:xfrm>
            <a:off x="4262817" y="4199106"/>
            <a:ext cx="3759511" cy="2241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Secure network isolation with patented Electronic AirGap</a:t>
            </a:r>
          </a:p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Low-latency bidirectional flows</a:t>
            </a:r>
            <a:endParaRPr lang="en-US" sz="1400" dirty="0">
              <a:effectLst/>
              <a:latin typeface="TT Firs Neue Trial Var Roman" panose="02000503030000020004" pitchFamily="2" charset="0"/>
            </a:endParaRPr>
          </a:p>
          <a:p>
            <a:pPr marL="285750" indent="-285750" rtl="0" fontAlgn="ctr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File and application filtering</a:t>
            </a:r>
            <a:endParaRPr lang="en-US" sz="1400" dirty="0">
              <a:effectLst/>
              <a:latin typeface="TT Firs Neue Trial Var Roman" panose="02000503030000020004" pitchFamily="2" charset="0"/>
            </a:endParaRPr>
          </a:p>
          <a:p>
            <a:pPr marL="285750" indent="-285750" rtl="0" fontAlgn="ctr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TT Firs Neue Trial Var Roman" panose="02000503030000020004" pitchFamily="2" charset="0"/>
              </a:rPr>
              <a:t>Immune to zero-day attacks</a:t>
            </a:r>
          </a:p>
          <a:p>
            <a:pPr marL="285750" indent="-285750" rtl="0" fontAlgn="ctr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Zero patching effort</a:t>
            </a:r>
            <a:endParaRPr lang="en-US" sz="1400" dirty="0">
              <a:effectLst/>
              <a:latin typeface="TT Firs Neue Trial Var Roman" panose="02000503030000020004" pitchFamily="2" charset="0"/>
            </a:endParaRPr>
          </a:p>
          <a:p>
            <a:pPr marL="285750" indent="-285750" rtl="0" fontAlgn="ctr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TT Firs Neue Trial Var Roman" panose="02000503030000020004" pitchFamily="2" charset="0"/>
              </a:rPr>
              <a:t>Zero-Trust administration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65BD1C4-F47C-2642-C5C0-00CC734CE65A}"/>
              </a:ext>
            </a:extLst>
          </p:cNvPr>
          <p:cNvSpPr txBox="1"/>
          <p:nvPr/>
        </p:nvSpPr>
        <p:spPr>
          <a:xfrm>
            <a:off x="8226150" y="4199106"/>
            <a:ext cx="3759511" cy="22416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fontAlgn="ctr"/>
          </a:lstStyle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Secure USB isolation with patented Electronic AirGap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Bulletproof USB protection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File filtering and integrity control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Ensures operational continuity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No software installation required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22E39B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Non-intrusive for legacy systems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2F29BDB-DBBE-B7F4-E570-F44839002A8E}"/>
              </a:ext>
            </a:extLst>
          </p:cNvPr>
          <p:cNvSpPr txBox="1"/>
          <p:nvPr/>
        </p:nvSpPr>
        <p:spPr>
          <a:xfrm>
            <a:off x="547809" y="4199106"/>
            <a:ext cx="3435045" cy="2328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C043CE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Non-intrusive OT discovery</a:t>
            </a:r>
          </a:p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C043CE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Most comprehensive OT mapping on the market</a:t>
            </a:r>
          </a:p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C043CE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Multiple views (Logical, Geographic, Purdue, Network/IT)</a:t>
            </a:r>
          </a:p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C043CE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Audit or supervision mode</a:t>
            </a:r>
          </a:p>
          <a:p>
            <a:pPr marL="285750" indent="-285750" fontAlgn="ctr">
              <a:spcBef>
                <a:spcPts val="500"/>
              </a:spcBef>
              <a:spcAft>
                <a:spcPts val="500"/>
              </a:spcAft>
              <a:buClr>
                <a:srgbClr val="C043CE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T Firs Neue Trial Var Roman" panose="02000503030000020004" pitchFamily="2" charset="0"/>
              </a:rPr>
              <a:t>AI-powered threat and anomaly detection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053804-4ECD-A91D-FFF5-B52134110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43" y="1231681"/>
            <a:ext cx="3538966" cy="235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4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D4FEA-3C57-87A7-6796-39BEFD6F5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4DC50698-A4F9-0F5E-F2BB-8A6C634AD090}"/>
              </a:ext>
            </a:extLst>
          </p:cNvPr>
          <p:cNvGrpSpPr/>
          <p:nvPr/>
        </p:nvGrpSpPr>
        <p:grpSpPr>
          <a:xfrm>
            <a:off x="1870146" y="1727406"/>
            <a:ext cx="1088570" cy="1063432"/>
            <a:chOff x="625446" y="2902918"/>
            <a:chExt cx="1440000" cy="1732609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558F97DB-90EA-1930-7E87-E7BAD2B5B575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rgbClr val="20E59D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1149CEF-A7A8-9C44-BF35-71F80F6DC758}"/>
                </a:ext>
              </a:extLst>
            </p:cNvPr>
            <p:cNvSpPr txBox="1"/>
            <p:nvPr/>
          </p:nvSpPr>
          <p:spPr>
            <a:xfrm>
              <a:off x="1239885" y="3507612"/>
              <a:ext cx="211121" cy="29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300" dirty="0">
                <a:latin typeface="TT Firs Neue Trial Var Roman" panose="02000503030000020004" pitchFamily="2" charset="0"/>
              </a:endParaRPr>
            </a:p>
          </p:txBody>
        </p:sp>
      </p:grpSp>
      <p:sp>
        <p:nvSpPr>
          <p:cNvPr id="2" name="Titre 2">
            <a:extLst>
              <a:ext uri="{FF2B5EF4-FFF2-40B4-BE49-F238E27FC236}">
                <a16:creationId xmlns:a16="http://schemas.microsoft.com/office/drawing/2014/main" id="{3C25938A-E437-0CDE-F80A-9562462D5B62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Cybersecurity built for </a:t>
            </a:r>
            <a:r>
              <a:rPr lang="en-US" sz="300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OT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CE9E7F-F868-8152-1E06-DA5E95F89176}"/>
              </a:ext>
            </a:extLst>
          </p:cNvPr>
          <p:cNvSpPr txBox="1"/>
          <p:nvPr/>
        </p:nvSpPr>
        <p:spPr>
          <a:xfrm>
            <a:off x="615758" y="2881764"/>
            <a:ext cx="35973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T Firs Neue Trial Var Roman Light" panose="02000503030000020004" pitchFamily="2" charset="0"/>
              </a:rPr>
              <a:t>Platform-driven methodological approach</a:t>
            </a:r>
          </a:p>
          <a:p>
            <a:pPr algn="ctr"/>
            <a:r>
              <a:rPr lang="en-US" sz="200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=</a:t>
            </a:r>
            <a:r>
              <a:rPr lang="en-US" sz="1600" dirty="0">
                <a:latin typeface="TT Firs Neue Trial Var Roman" panose="02000503030000020004" pitchFamily="2" charset="0"/>
              </a:rPr>
              <a:t> </a:t>
            </a:r>
            <a:r>
              <a:rPr lang="en-US" sz="1600" i="1" dirty="0">
                <a:latin typeface="TT Firs Neue Trial Var Roman" panose="02000503030000020004" pitchFamily="2" charset="0"/>
              </a:rPr>
              <a:t>progressive maturity growth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170424-EC8C-29DE-8C1C-F8541686CA1E}"/>
              </a:ext>
            </a:extLst>
          </p:cNvPr>
          <p:cNvSpPr txBox="1"/>
          <p:nvPr/>
        </p:nvSpPr>
        <p:spPr>
          <a:xfrm>
            <a:off x="4892998" y="2881764"/>
            <a:ext cx="29427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T Firs Neue Trial Var Roman Light" panose="02000503030000020004" pitchFamily="2" charset="0"/>
              </a:rPr>
              <a:t>Unified mapping combining OT and IT views</a:t>
            </a:r>
          </a:p>
          <a:p>
            <a:pPr algn="ctr"/>
            <a:r>
              <a:rPr lang="en-US" sz="200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=</a:t>
            </a:r>
            <a:r>
              <a:rPr lang="en-US" sz="1600" dirty="0">
                <a:latin typeface="TT Firs Neue Trial Var Roman" panose="02000503030000020004" pitchFamily="2" charset="0"/>
              </a:rPr>
              <a:t> </a:t>
            </a:r>
            <a:r>
              <a:rPr lang="en-US" sz="1600" i="1" dirty="0">
                <a:latin typeface="TT Firs Neue Trial Var Roman" panose="02000503030000020004" pitchFamily="2" charset="0"/>
              </a:rPr>
              <a:t>better collaboration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F5CC0C-BEA1-A123-7A0A-05132EAC075C}"/>
              </a:ext>
            </a:extLst>
          </p:cNvPr>
          <p:cNvSpPr txBox="1"/>
          <p:nvPr/>
        </p:nvSpPr>
        <p:spPr>
          <a:xfrm>
            <a:off x="8740800" y="2881764"/>
            <a:ext cx="27288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T Firs Neue Trial Var Roman Light" panose="02000503030000020004" pitchFamily="2" charset="0"/>
              </a:rPr>
              <a:t>Segmentation through physical isolation</a:t>
            </a:r>
          </a:p>
          <a:p>
            <a:pPr algn="ctr"/>
            <a:r>
              <a:rPr lang="en-US" sz="1600" dirty="0">
                <a:latin typeface="TT Firs Neue Trial Var Roman" panose="02000503030000020004" pitchFamily="2" charset="0"/>
              </a:rPr>
              <a:t> </a:t>
            </a:r>
            <a:r>
              <a:rPr lang="en-US" sz="200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=</a:t>
            </a:r>
            <a:r>
              <a:rPr lang="en-US" sz="1600" dirty="0">
                <a:latin typeface="TT Firs Neue Trial Var Roman" panose="02000503030000020004" pitchFamily="2" charset="0"/>
              </a:rPr>
              <a:t> </a:t>
            </a:r>
            <a:r>
              <a:rPr lang="en-US" sz="1600" i="1" dirty="0">
                <a:latin typeface="TT Firs Neue Trial Var Roman" panose="02000503030000020004" pitchFamily="2" charset="0"/>
              </a:rPr>
              <a:t>immutable security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7C4233-0A50-9AF2-98D9-3F4F6BA9F43C}"/>
              </a:ext>
            </a:extLst>
          </p:cNvPr>
          <p:cNvSpPr txBox="1"/>
          <p:nvPr/>
        </p:nvSpPr>
        <p:spPr>
          <a:xfrm>
            <a:off x="755993" y="5264083"/>
            <a:ext cx="33168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T Firs Neue Trial Var Roman Light" panose="02000503030000020004" pitchFamily="2" charset="0"/>
              </a:rPr>
              <a:t>Non-intrusive security with zero maintenance overhead</a:t>
            </a:r>
          </a:p>
          <a:p>
            <a:pPr algn="ctr"/>
            <a:r>
              <a:rPr lang="en-US" sz="200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=</a:t>
            </a:r>
            <a:r>
              <a:rPr lang="en-US" sz="1600" dirty="0">
                <a:latin typeface="TT Firs Neue Trial Var Roman" panose="02000503030000020004" pitchFamily="2" charset="0"/>
              </a:rPr>
              <a:t> </a:t>
            </a:r>
            <a:r>
              <a:rPr lang="en-US" sz="1600" i="1" dirty="0">
                <a:latin typeface="TT Firs Neue Trial Var Roman" panose="02000503030000020004" pitchFamily="2" charset="0"/>
              </a:rPr>
              <a:t>minimal operational impact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E9152A-3C35-600B-5578-171DA4AB8E9D}"/>
              </a:ext>
            </a:extLst>
          </p:cNvPr>
          <p:cNvSpPr txBox="1"/>
          <p:nvPr/>
        </p:nvSpPr>
        <p:spPr>
          <a:xfrm>
            <a:off x="8740800" y="5264083"/>
            <a:ext cx="27288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T Firs Neue Trial Var Roman Light" panose="02000503030000020004" pitchFamily="2" charset="0"/>
              </a:rPr>
              <a:t>Compliance by design</a:t>
            </a:r>
          </a:p>
          <a:p>
            <a:pPr algn="ctr"/>
            <a:r>
              <a:rPr lang="en-US" sz="200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=</a:t>
            </a:r>
            <a:r>
              <a:rPr lang="en-US" sz="1600" dirty="0">
                <a:latin typeface="TT Firs Neue Trial Var Roman" panose="02000503030000020004" pitchFamily="2" charset="0"/>
              </a:rPr>
              <a:t> </a:t>
            </a:r>
            <a:r>
              <a:rPr lang="en-US" sz="1600" i="1" dirty="0">
                <a:latin typeface="TT Firs Neue Trial Var Roman" panose="02000503030000020004" pitchFamily="2" charset="0"/>
              </a:rPr>
              <a:t>peace of mind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4166D13-C2D0-2D62-4A7E-DF76E91C9B11}"/>
              </a:ext>
            </a:extLst>
          </p:cNvPr>
          <p:cNvSpPr txBox="1"/>
          <p:nvPr/>
        </p:nvSpPr>
        <p:spPr>
          <a:xfrm>
            <a:off x="4807270" y="5264083"/>
            <a:ext cx="31566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T Firs Neue Trial Var Roman Light" panose="02000503030000020004" pitchFamily="2" charset="0"/>
              </a:rPr>
              <a:t>Deviation and anomaly detection </a:t>
            </a:r>
          </a:p>
          <a:p>
            <a:pPr algn="ctr"/>
            <a:r>
              <a:rPr lang="en-US" sz="200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=</a:t>
            </a:r>
            <a:r>
              <a:rPr lang="en-US" sz="1600" dirty="0">
                <a:latin typeface="TT Firs Neue Trial Var Roman" panose="02000503030000020004" pitchFamily="2" charset="0"/>
              </a:rPr>
              <a:t> </a:t>
            </a:r>
            <a:r>
              <a:rPr lang="en-US" sz="1600" i="1" dirty="0">
                <a:latin typeface="TT Firs Neue Trial Var Roman" panose="02000503030000020004" pitchFamily="2" charset="0"/>
              </a:rPr>
              <a:t>lower analysis overhead</a:t>
            </a:r>
          </a:p>
        </p:txBody>
      </p:sp>
      <p:pic>
        <p:nvPicPr>
          <p:cNvPr id="21" name="Image 20" descr="Une image contenant symbole, Graphique, pixel&#10;&#10;Le contenu généré par l’IA peut être incorrect.">
            <a:extLst>
              <a:ext uri="{FF2B5EF4-FFF2-40B4-BE49-F238E27FC236}">
                <a16:creationId xmlns:a16="http://schemas.microsoft.com/office/drawing/2014/main" id="{CECE48E6-E20D-4549-54A5-F2E8F7425E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754" b="1"/>
          <a:stretch>
            <a:fillRect/>
          </a:stretch>
        </p:blipFill>
        <p:spPr>
          <a:xfrm>
            <a:off x="2006569" y="1903619"/>
            <a:ext cx="952147" cy="780694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4C065400-726D-53F7-4DF9-779C1167C7AA}"/>
              </a:ext>
            </a:extLst>
          </p:cNvPr>
          <p:cNvGrpSpPr/>
          <p:nvPr/>
        </p:nvGrpSpPr>
        <p:grpSpPr>
          <a:xfrm>
            <a:off x="5841286" y="1749829"/>
            <a:ext cx="1088570" cy="1063432"/>
            <a:chOff x="625446" y="2902918"/>
            <a:chExt cx="1440000" cy="1732609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17336EB9-FEE0-409D-7EFF-1A16611CCAAD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rgbClr val="20E59D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387941A-BC6F-F1A7-9AAC-DFB589DB471F}"/>
                </a:ext>
              </a:extLst>
            </p:cNvPr>
            <p:cNvSpPr txBox="1"/>
            <p:nvPr/>
          </p:nvSpPr>
          <p:spPr>
            <a:xfrm>
              <a:off x="1239885" y="3507612"/>
              <a:ext cx="211121" cy="29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300" dirty="0">
                <a:latin typeface="TT Firs Neue Trial Var Roman" panose="02000503030000020004" pitchFamily="2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D75A5A1B-D7D7-5393-FB83-6852687F57FC}"/>
              </a:ext>
            </a:extLst>
          </p:cNvPr>
          <p:cNvGrpSpPr/>
          <p:nvPr/>
        </p:nvGrpSpPr>
        <p:grpSpPr>
          <a:xfrm>
            <a:off x="9560946" y="1730834"/>
            <a:ext cx="1088570" cy="1063432"/>
            <a:chOff x="625446" y="2902918"/>
            <a:chExt cx="1440000" cy="1732609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72F88810-B974-A7A1-5861-E73B963EFC15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rgbClr val="20E59D"/>
                </a:solidFill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51D35E2-A0D3-347A-DC15-1B99EC7FE7AD}"/>
                </a:ext>
              </a:extLst>
            </p:cNvPr>
            <p:cNvSpPr txBox="1"/>
            <p:nvPr/>
          </p:nvSpPr>
          <p:spPr>
            <a:xfrm>
              <a:off x="1239885" y="3507612"/>
              <a:ext cx="211121" cy="29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300" dirty="0">
                <a:latin typeface="TT Firs Neue Trial Var Roman" panose="02000503030000020004" pitchFamily="2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0AAC8E2-A4CF-583D-1B6D-388F915709E1}"/>
              </a:ext>
            </a:extLst>
          </p:cNvPr>
          <p:cNvGrpSpPr/>
          <p:nvPr/>
        </p:nvGrpSpPr>
        <p:grpSpPr>
          <a:xfrm>
            <a:off x="9560946" y="4107229"/>
            <a:ext cx="1088570" cy="1063432"/>
            <a:chOff x="625446" y="2902918"/>
            <a:chExt cx="1440000" cy="1732609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9F2316D4-1602-3B84-9BE6-FCA1200CAD39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rgbClr val="20E59D"/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E9E603D-0344-DF7A-55FA-961DDA787BC6}"/>
                </a:ext>
              </a:extLst>
            </p:cNvPr>
            <p:cNvSpPr txBox="1"/>
            <p:nvPr/>
          </p:nvSpPr>
          <p:spPr>
            <a:xfrm>
              <a:off x="1239885" y="3507612"/>
              <a:ext cx="211121" cy="29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300" dirty="0">
                <a:latin typeface="TT Firs Neue Trial Var Roman" panose="02000503030000020004" pitchFamily="2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7899B3C2-A345-F20C-2620-417ECEA6EC4A}"/>
              </a:ext>
            </a:extLst>
          </p:cNvPr>
          <p:cNvGrpSpPr/>
          <p:nvPr/>
        </p:nvGrpSpPr>
        <p:grpSpPr>
          <a:xfrm>
            <a:off x="5761487" y="4107229"/>
            <a:ext cx="1088570" cy="1063432"/>
            <a:chOff x="625446" y="2902918"/>
            <a:chExt cx="1440000" cy="1732609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76B511D1-0B2E-509A-7A35-0315843E0C22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rgbClr val="20E59D"/>
                </a:solidFill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AE8C3F2-C132-47B0-5FAB-33D20CCEB965}"/>
                </a:ext>
              </a:extLst>
            </p:cNvPr>
            <p:cNvSpPr txBox="1"/>
            <p:nvPr/>
          </p:nvSpPr>
          <p:spPr>
            <a:xfrm>
              <a:off x="1239885" y="3507612"/>
              <a:ext cx="211121" cy="29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300" dirty="0">
                <a:latin typeface="TT Firs Neue Trial Var Roman" panose="02000503030000020004" pitchFamily="2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66BC29-DEC5-7C7A-C33E-B352AE5AD1BC}"/>
              </a:ext>
            </a:extLst>
          </p:cNvPr>
          <p:cNvGrpSpPr/>
          <p:nvPr/>
        </p:nvGrpSpPr>
        <p:grpSpPr>
          <a:xfrm>
            <a:off x="1870146" y="4107229"/>
            <a:ext cx="1088570" cy="1063432"/>
            <a:chOff x="625446" y="2902918"/>
            <a:chExt cx="1440000" cy="1732609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402095F7-E23B-123C-EA10-668F6775DB8F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rgbClr val="20E59D"/>
                </a:solidFill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8139401-E4DB-C684-CA95-4F1EE13764A4}"/>
                </a:ext>
              </a:extLst>
            </p:cNvPr>
            <p:cNvSpPr txBox="1"/>
            <p:nvPr/>
          </p:nvSpPr>
          <p:spPr>
            <a:xfrm>
              <a:off x="1239885" y="3507612"/>
              <a:ext cx="211121" cy="29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300" dirty="0">
                <a:latin typeface="TT Firs Neue Trial Var Roman" panose="02000503030000020004" pitchFamily="2" charset="0"/>
              </a:endParaRPr>
            </a:p>
          </p:txBody>
        </p:sp>
      </p:grpSp>
      <p:pic>
        <p:nvPicPr>
          <p:cNvPr id="38" name="Image 37" descr="Une image contenant Graphique, Police, logo, symbole&#10;&#10;Le contenu généré par l’IA peut être incorrect.">
            <a:extLst>
              <a:ext uri="{FF2B5EF4-FFF2-40B4-BE49-F238E27FC236}">
                <a16:creationId xmlns:a16="http://schemas.microsoft.com/office/drawing/2014/main" id="{6D46954E-AB64-3D31-0AE0-3275737C2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804" y="1449528"/>
            <a:ext cx="1953248" cy="1953248"/>
          </a:xfrm>
          <a:prstGeom prst="rect">
            <a:avLst/>
          </a:prstGeom>
        </p:spPr>
      </p:pic>
      <p:pic>
        <p:nvPicPr>
          <p:cNvPr id="42" name="Image 41" descr="Une image contenant Graphique, capture d’écran, obscurité&#10;&#10;Le contenu généré par l’IA peut être incorrect.">
            <a:extLst>
              <a:ext uri="{FF2B5EF4-FFF2-40B4-BE49-F238E27FC236}">
                <a16:creationId xmlns:a16="http://schemas.microsoft.com/office/drawing/2014/main" id="{F2CB6FA1-DD01-4AC9-D677-A73FD64C8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531"/>
          <a:stretch>
            <a:fillRect/>
          </a:stretch>
        </p:blipFill>
        <p:spPr>
          <a:xfrm>
            <a:off x="9115552" y="1077691"/>
            <a:ext cx="1991064" cy="1804073"/>
          </a:xfrm>
          <a:prstGeom prst="rect">
            <a:avLst/>
          </a:prstGeom>
        </p:spPr>
      </p:pic>
      <p:pic>
        <p:nvPicPr>
          <p:cNvPr id="44" name="Image 43" descr="Une image contenant clipart, Graphique, dessin humoristique, symbole&#10;&#10;Le contenu généré par l’IA peut être incorrect.">
            <a:extLst>
              <a:ext uri="{FF2B5EF4-FFF2-40B4-BE49-F238E27FC236}">
                <a16:creationId xmlns:a16="http://schemas.microsoft.com/office/drawing/2014/main" id="{15595191-3D14-4839-AABD-C53FDD182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6058" y="4218682"/>
            <a:ext cx="856744" cy="856744"/>
          </a:xfrm>
          <a:prstGeom prst="rect">
            <a:avLst/>
          </a:prstGeom>
        </p:spPr>
      </p:pic>
      <p:pic>
        <p:nvPicPr>
          <p:cNvPr id="46" name="Image 45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BACFA9BD-C049-29AD-CA6E-14BBE072DF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7259" y="3648601"/>
            <a:ext cx="2013877" cy="2013877"/>
          </a:xfrm>
          <a:prstGeom prst="rect">
            <a:avLst/>
          </a:prstGeom>
        </p:spPr>
      </p:pic>
      <p:pic>
        <p:nvPicPr>
          <p:cNvPr id="50" name="Image 49" descr="Une image contenant Graphique, Police, symbol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3A715FE-4B75-C588-95BE-8A1E6C75F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6948" y="4096343"/>
            <a:ext cx="1067012" cy="10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9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394FD-C268-E0BE-4FDF-20EA6F6D9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88D04D61-25EA-600E-0C49-4EF104C4B9F4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Full sovereignty, control of dependencies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6C15C4-7F52-D499-437D-989B5008C6E4}"/>
              </a:ext>
            </a:extLst>
          </p:cNvPr>
          <p:cNvSpPr txBox="1">
            <a:spLocks/>
          </p:cNvSpPr>
          <p:nvPr/>
        </p:nvSpPr>
        <p:spPr>
          <a:xfrm>
            <a:off x="2588102" y="741924"/>
            <a:ext cx="8244884" cy="4169457"/>
          </a:xfrm>
          <a:prstGeom prst="rect">
            <a:avLst/>
          </a:prstGeom>
          <a:noFill/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2DC609A-D778-EE30-1060-D8FB456266CE}"/>
              </a:ext>
            </a:extLst>
          </p:cNvPr>
          <p:cNvSpPr txBox="1">
            <a:spLocks/>
          </p:cNvSpPr>
          <p:nvPr/>
        </p:nvSpPr>
        <p:spPr>
          <a:xfrm>
            <a:off x="561661" y="1366039"/>
            <a:ext cx="9823312" cy="4169457"/>
          </a:xfrm>
          <a:prstGeom prst="rect">
            <a:avLst/>
          </a:prstGeom>
          <a:noFill/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indent="0">
              <a:buNone/>
              <a:defRPr/>
            </a:pPr>
            <a:r>
              <a:rPr lang="en-US" sz="2500" dirty="0">
                <a:latin typeface="TT Firs Neue Trial Var Roman" panose="02000503030000020004" pitchFamily="2" charset="0"/>
              </a:rPr>
              <a:t>Across the entire development and supply chain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A72DF285-81AF-1FB5-B47A-ED1DD6F23F40}"/>
              </a:ext>
            </a:extLst>
          </p:cNvPr>
          <p:cNvGrpSpPr/>
          <p:nvPr/>
        </p:nvGrpSpPr>
        <p:grpSpPr>
          <a:xfrm>
            <a:off x="625445" y="2964835"/>
            <a:ext cx="1260000" cy="1731600"/>
            <a:chOff x="625446" y="2902918"/>
            <a:chExt cx="1440000" cy="1732609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98E5F685-3A7E-3909-E161-2DB0C75AE3C5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rgbClr val="20E59D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6E6E79C-1DC5-E43F-1120-047FB4E5DBAA}"/>
                </a:ext>
              </a:extLst>
            </p:cNvPr>
            <p:cNvSpPr txBox="1"/>
            <p:nvPr/>
          </p:nvSpPr>
          <p:spPr>
            <a:xfrm>
              <a:off x="779177" y="3421834"/>
              <a:ext cx="1132544" cy="692901"/>
            </a:xfrm>
            <a:prstGeom prst="rect">
              <a:avLst/>
            </a:prstGeom>
            <a:noFill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100%</a:t>
              </a:r>
            </a:p>
            <a:p>
              <a:pPr algn="ctr"/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European</a:t>
              </a:r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 </a:t>
              </a:r>
            </a:p>
            <a:p>
              <a:pPr algn="ctr"/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Capital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6025077-5742-01A8-84CA-63F03EB67485}"/>
              </a:ext>
            </a:extLst>
          </p:cNvPr>
          <p:cNvGrpSpPr/>
          <p:nvPr/>
        </p:nvGrpSpPr>
        <p:grpSpPr>
          <a:xfrm>
            <a:off x="3872568" y="2964835"/>
            <a:ext cx="1260000" cy="1732609"/>
            <a:chOff x="2461284" y="2913180"/>
            <a:chExt cx="1440000" cy="1732609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729F5655-9D65-4135-88D0-5F34B529748B}"/>
                </a:ext>
              </a:extLst>
            </p:cNvPr>
            <p:cNvSpPr/>
            <p:nvPr/>
          </p:nvSpPr>
          <p:spPr>
            <a:xfrm>
              <a:off x="2461284" y="2913180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rgbClr val="20E59D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E22D226-C68F-C37D-D29A-43E7C0CBA8A1}"/>
                </a:ext>
              </a:extLst>
            </p:cNvPr>
            <p:cNvSpPr txBox="1"/>
            <p:nvPr/>
          </p:nvSpPr>
          <p:spPr>
            <a:xfrm>
              <a:off x="2476315" y="3390715"/>
              <a:ext cx="1409938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Circuit </a:t>
              </a:r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Board</a:t>
              </a:r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 Design </a:t>
              </a:r>
            </a:p>
            <a:p>
              <a:pPr algn="ctr"/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&amp; </a:t>
              </a:r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Routing</a:t>
              </a:r>
              <a:endParaRPr lang="fr-FR" sz="13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" panose="02000503030000020004" pitchFamily="2" charset="0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0C2CDC18-4D32-D1D6-F32F-26AE0627006F}"/>
              </a:ext>
            </a:extLst>
          </p:cNvPr>
          <p:cNvGrpSpPr/>
          <p:nvPr/>
        </p:nvGrpSpPr>
        <p:grpSpPr>
          <a:xfrm>
            <a:off x="5496129" y="2964836"/>
            <a:ext cx="1260000" cy="1732609"/>
            <a:chOff x="4263205" y="2913180"/>
            <a:chExt cx="1440000" cy="1732609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BF67D73-FBB3-1377-CEC1-EB312694F4BF}"/>
                </a:ext>
              </a:extLst>
            </p:cNvPr>
            <p:cNvSpPr/>
            <p:nvPr/>
          </p:nvSpPr>
          <p:spPr>
            <a:xfrm>
              <a:off x="4263205" y="2913180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rgbClr val="20E59D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0B8384F-B89D-108B-B348-A01A7FEFCB43}"/>
                </a:ext>
              </a:extLst>
            </p:cNvPr>
            <p:cNvSpPr txBox="1"/>
            <p:nvPr/>
          </p:nvSpPr>
          <p:spPr>
            <a:xfrm>
              <a:off x="4287371" y="3310141"/>
              <a:ext cx="139166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Selection</a:t>
              </a:r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 And  </a:t>
              </a:r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Purchase</a:t>
              </a:r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 of Components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0D33F8C-3A16-ACB1-A671-BF48E9D42FC1}"/>
              </a:ext>
            </a:extLst>
          </p:cNvPr>
          <p:cNvGrpSpPr/>
          <p:nvPr/>
        </p:nvGrpSpPr>
        <p:grpSpPr>
          <a:xfrm>
            <a:off x="7081597" y="2964836"/>
            <a:ext cx="1359298" cy="1732609"/>
            <a:chOff x="6034177" y="2913180"/>
            <a:chExt cx="1553483" cy="173260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8A439F9-E3EF-3F3F-59AD-78A3B8206F81}"/>
                </a:ext>
              </a:extLst>
            </p:cNvPr>
            <p:cNvSpPr/>
            <p:nvPr/>
          </p:nvSpPr>
          <p:spPr>
            <a:xfrm>
              <a:off x="6077714" y="2913180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rgbClr val="20E59D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28D6B64-0E5D-CEE6-054A-4936A0B6C8B2}"/>
                </a:ext>
              </a:extLst>
            </p:cNvPr>
            <p:cNvSpPr txBox="1"/>
            <p:nvPr/>
          </p:nvSpPr>
          <p:spPr>
            <a:xfrm>
              <a:off x="6034177" y="3410152"/>
              <a:ext cx="1553483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Board</a:t>
              </a:r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 and </a:t>
              </a:r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Chassis</a:t>
              </a:r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 </a:t>
              </a:r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Manufacturing</a:t>
              </a:r>
              <a:endParaRPr lang="fr-FR" sz="13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" panose="02000503030000020004" pitchFamily="2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6021F6F-4E16-F038-9317-6B0FC903BF15}"/>
              </a:ext>
            </a:extLst>
          </p:cNvPr>
          <p:cNvGrpSpPr/>
          <p:nvPr/>
        </p:nvGrpSpPr>
        <p:grpSpPr>
          <a:xfrm>
            <a:off x="10354164" y="2964836"/>
            <a:ext cx="1273512" cy="1732609"/>
            <a:chOff x="9950120" y="2888634"/>
            <a:chExt cx="1273512" cy="1732609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56E14B8-3220-B04C-23B1-20773528C0C5}"/>
                </a:ext>
              </a:extLst>
            </p:cNvPr>
            <p:cNvSpPr/>
            <p:nvPr/>
          </p:nvSpPr>
          <p:spPr>
            <a:xfrm>
              <a:off x="9963632" y="2888634"/>
              <a:ext cx="126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rgbClr val="20E59D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CCD1E97-3432-D973-E7FD-3E0443E86581}"/>
                </a:ext>
              </a:extLst>
            </p:cNvPr>
            <p:cNvSpPr txBox="1"/>
            <p:nvPr/>
          </p:nvSpPr>
          <p:spPr>
            <a:xfrm>
              <a:off x="9950120" y="3309934"/>
              <a:ext cx="126000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Assistance and </a:t>
              </a:r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Technical</a:t>
              </a:r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 Support</a:t>
              </a:r>
            </a:p>
          </p:txBody>
        </p:sp>
      </p:grpSp>
      <p:sp>
        <p:nvSpPr>
          <p:cNvPr id="16" name="Chevron 15">
            <a:extLst>
              <a:ext uri="{FF2B5EF4-FFF2-40B4-BE49-F238E27FC236}">
                <a16:creationId xmlns:a16="http://schemas.microsoft.com/office/drawing/2014/main" id="{57139B14-5A31-E9EC-5E9E-9BA777C40AE3}"/>
              </a:ext>
            </a:extLst>
          </p:cNvPr>
          <p:cNvSpPr/>
          <p:nvPr/>
        </p:nvSpPr>
        <p:spPr>
          <a:xfrm>
            <a:off x="5217363" y="3680327"/>
            <a:ext cx="180000" cy="288000"/>
          </a:xfrm>
          <a:prstGeom prst="chevron">
            <a:avLst/>
          </a:prstGeom>
          <a:solidFill>
            <a:srgbClr val="22E39B"/>
          </a:solidFill>
          <a:ln w="28575"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788CC41A-8AC6-925D-6CE3-D1B50FD634C6}"/>
              </a:ext>
            </a:extLst>
          </p:cNvPr>
          <p:cNvSpPr/>
          <p:nvPr/>
        </p:nvSpPr>
        <p:spPr>
          <a:xfrm>
            <a:off x="6839523" y="3680327"/>
            <a:ext cx="180000" cy="288000"/>
          </a:xfrm>
          <a:prstGeom prst="chevron">
            <a:avLst/>
          </a:prstGeom>
          <a:solidFill>
            <a:srgbClr val="22E39B"/>
          </a:solidFill>
          <a:ln w="28575"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5122" name="Picture 2" descr="Seclab | LinkedIn">
            <a:extLst>
              <a:ext uri="{FF2B5EF4-FFF2-40B4-BE49-F238E27FC236}">
                <a16:creationId xmlns:a16="http://schemas.microsoft.com/office/drawing/2014/main" id="{38A15798-26EB-D540-7DB5-366496989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0" b="40624"/>
          <a:stretch>
            <a:fillRect/>
          </a:stretch>
        </p:blipFill>
        <p:spPr bwMode="auto">
          <a:xfrm>
            <a:off x="1942642" y="4816879"/>
            <a:ext cx="1879326" cy="3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eclab | LinkedIn">
            <a:extLst>
              <a:ext uri="{FF2B5EF4-FFF2-40B4-BE49-F238E27FC236}">
                <a16:creationId xmlns:a16="http://schemas.microsoft.com/office/drawing/2014/main" id="{24186A98-0C2D-396C-E63B-6284F5C5E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0" b="40624"/>
          <a:stretch>
            <a:fillRect/>
          </a:stretch>
        </p:blipFill>
        <p:spPr bwMode="auto">
          <a:xfrm>
            <a:off x="5202269" y="4816879"/>
            <a:ext cx="1879326" cy="3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eclab | LinkedIn">
            <a:extLst>
              <a:ext uri="{FF2B5EF4-FFF2-40B4-BE49-F238E27FC236}">
                <a16:creationId xmlns:a16="http://schemas.microsoft.com/office/drawing/2014/main" id="{0B081834-6A0C-F167-11C4-F739C1A69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0" b="40624"/>
          <a:stretch>
            <a:fillRect/>
          </a:stretch>
        </p:blipFill>
        <p:spPr bwMode="auto">
          <a:xfrm>
            <a:off x="10076362" y="4816879"/>
            <a:ext cx="1879326" cy="3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32C99A6-75F6-0AAC-E10C-8B07CD128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74" y="4810286"/>
            <a:ext cx="531481" cy="3545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7112EBA1-18D6-E3A3-A839-BD848D755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915" y="4810286"/>
            <a:ext cx="531481" cy="3545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92A23F40-E079-C9ED-EA7B-25FB1986639E}"/>
              </a:ext>
            </a:extLst>
          </p:cNvPr>
          <p:cNvGrpSpPr/>
          <p:nvPr/>
        </p:nvGrpSpPr>
        <p:grpSpPr>
          <a:xfrm>
            <a:off x="8743251" y="2964836"/>
            <a:ext cx="1260000" cy="1732609"/>
            <a:chOff x="7867411" y="2923824"/>
            <a:chExt cx="1440000" cy="1732609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087E9D7D-A3C1-0602-7279-07C9879D5916}"/>
                </a:ext>
              </a:extLst>
            </p:cNvPr>
            <p:cNvSpPr/>
            <p:nvPr/>
          </p:nvSpPr>
          <p:spPr>
            <a:xfrm>
              <a:off x="7867411" y="2923824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rgbClr val="20E59D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D7529FB-090B-5549-0FCC-F1A844E81CC2}"/>
                </a:ext>
              </a:extLst>
            </p:cNvPr>
            <p:cNvSpPr txBox="1"/>
            <p:nvPr/>
          </p:nvSpPr>
          <p:spPr>
            <a:xfrm>
              <a:off x="7867411" y="3235052"/>
              <a:ext cx="1440000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Assembly</a:t>
              </a:r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, </a:t>
              </a:r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Firmware</a:t>
              </a:r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 </a:t>
              </a:r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Flashing</a:t>
              </a:r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, </a:t>
              </a:r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Testing</a:t>
              </a:r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 and </a:t>
              </a:r>
              <a:r>
                <a:rPr lang="fr-FR" sz="1300" dirty="0" err="1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Logistics</a:t>
              </a:r>
              <a:endParaRPr lang="fr-FR" sz="13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" panose="02000503030000020004" pitchFamily="2" charset="0"/>
              </a:endParaRPr>
            </a:p>
          </p:txBody>
        </p:sp>
      </p:grpSp>
      <p:sp>
        <p:nvSpPr>
          <p:cNvPr id="18" name="Chevron 17">
            <a:extLst>
              <a:ext uri="{FF2B5EF4-FFF2-40B4-BE49-F238E27FC236}">
                <a16:creationId xmlns:a16="http://schemas.microsoft.com/office/drawing/2014/main" id="{9F2F0657-CD58-21D6-3667-1C549870DF28}"/>
              </a:ext>
            </a:extLst>
          </p:cNvPr>
          <p:cNvSpPr/>
          <p:nvPr/>
        </p:nvSpPr>
        <p:spPr>
          <a:xfrm>
            <a:off x="8470212" y="3680327"/>
            <a:ext cx="180000" cy="288000"/>
          </a:xfrm>
          <a:prstGeom prst="chevron">
            <a:avLst/>
          </a:prstGeom>
          <a:solidFill>
            <a:srgbClr val="22E39B"/>
          </a:solidFill>
          <a:ln w="28575"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4B687BF9-6D21-C701-2C51-F63E39BD1148}"/>
              </a:ext>
            </a:extLst>
          </p:cNvPr>
          <p:cNvSpPr/>
          <p:nvPr/>
        </p:nvSpPr>
        <p:spPr>
          <a:xfrm>
            <a:off x="10099119" y="3680327"/>
            <a:ext cx="180000" cy="288000"/>
          </a:xfrm>
          <a:prstGeom prst="chevron">
            <a:avLst/>
          </a:prstGeom>
          <a:solidFill>
            <a:srgbClr val="22E39B"/>
          </a:solidFill>
          <a:ln w="28575"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6" name="Picture 2" descr="Seclab | LinkedIn">
            <a:extLst>
              <a:ext uri="{FF2B5EF4-FFF2-40B4-BE49-F238E27FC236}">
                <a16:creationId xmlns:a16="http://schemas.microsoft.com/office/drawing/2014/main" id="{3298B8B4-7BFA-8F5F-1ACF-3ED8070BD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0" b="40624"/>
          <a:stretch>
            <a:fillRect/>
          </a:stretch>
        </p:blipFill>
        <p:spPr bwMode="auto">
          <a:xfrm>
            <a:off x="8440894" y="4816879"/>
            <a:ext cx="1879326" cy="3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91629CC2-C58F-2491-0A48-2DAF6A532DFC}"/>
              </a:ext>
            </a:extLst>
          </p:cNvPr>
          <p:cNvGrpSpPr/>
          <p:nvPr/>
        </p:nvGrpSpPr>
        <p:grpSpPr>
          <a:xfrm>
            <a:off x="2249007" y="2964835"/>
            <a:ext cx="1260000" cy="1731600"/>
            <a:chOff x="625446" y="2902918"/>
            <a:chExt cx="1440000" cy="1732609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19F73DB7-1E51-CFF0-1D6E-E633D9ED18A5}"/>
                </a:ext>
              </a:extLst>
            </p:cNvPr>
            <p:cNvSpPr/>
            <p:nvPr/>
          </p:nvSpPr>
          <p:spPr>
            <a:xfrm>
              <a:off x="625446" y="2902918"/>
              <a:ext cx="1440000" cy="1732609"/>
            </a:xfrm>
            <a:prstGeom prst="roundRect">
              <a:avLst>
                <a:gd name="adj" fmla="val 16163"/>
              </a:avLst>
            </a:prstGeom>
            <a:pattFill prst="ltUpDiag">
              <a:fgClr>
                <a:srgbClr val="115D3F"/>
              </a:fgClr>
              <a:bgClr>
                <a:schemeClr val="bg1"/>
              </a:bgClr>
            </a:pattFill>
            <a:ln w="28575">
              <a:solidFill>
                <a:schemeClr val="bg1"/>
              </a:solidFill>
            </a:ln>
            <a:effectLst>
              <a:glow rad="63500">
                <a:srgbClr val="22E49C">
                  <a:alpha val="4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rgbClr val="20E59D"/>
                </a:solidFill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895C2D6-9F6E-9C68-5667-44C5AA4F8DD2}"/>
                </a:ext>
              </a:extLst>
            </p:cNvPr>
            <p:cNvSpPr txBox="1"/>
            <p:nvPr/>
          </p:nvSpPr>
          <p:spPr>
            <a:xfrm>
              <a:off x="708640" y="3507612"/>
              <a:ext cx="1273609" cy="492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Software</a:t>
              </a:r>
            </a:p>
            <a:p>
              <a:pPr algn="ctr"/>
              <a:r>
                <a:rPr lang="fr-FR" sz="13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T Firs Neue Trial Var Roman" panose="02000503030000020004" pitchFamily="2" charset="0"/>
                </a:rPr>
                <a:t>Engineering</a:t>
              </a:r>
            </a:p>
          </p:txBody>
        </p:sp>
      </p:grpSp>
      <p:sp>
        <p:nvSpPr>
          <p:cNvPr id="35" name="Chevron 34">
            <a:extLst>
              <a:ext uri="{FF2B5EF4-FFF2-40B4-BE49-F238E27FC236}">
                <a16:creationId xmlns:a16="http://schemas.microsoft.com/office/drawing/2014/main" id="{4E66739A-1C50-8435-06A2-4177BA642E26}"/>
              </a:ext>
            </a:extLst>
          </p:cNvPr>
          <p:cNvSpPr/>
          <p:nvPr/>
        </p:nvSpPr>
        <p:spPr>
          <a:xfrm>
            <a:off x="3592943" y="3658146"/>
            <a:ext cx="180000" cy="288000"/>
          </a:xfrm>
          <a:prstGeom prst="chevron">
            <a:avLst/>
          </a:prstGeom>
          <a:solidFill>
            <a:srgbClr val="22E39B"/>
          </a:solidFill>
          <a:ln w="28575"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DC27E257-EABD-8200-7E6F-5EAC30302AB0}"/>
              </a:ext>
            </a:extLst>
          </p:cNvPr>
          <p:cNvSpPr/>
          <p:nvPr/>
        </p:nvSpPr>
        <p:spPr>
          <a:xfrm>
            <a:off x="1973176" y="3680327"/>
            <a:ext cx="180000" cy="288000"/>
          </a:xfrm>
          <a:prstGeom prst="chevron">
            <a:avLst/>
          </a:prstGeom>
          <a:solidFill>
            <a:srgbClr val="22E39B"/>
          </a:solidFill>
          <a:ln w="28575"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6" name="Picture 2" descr="Seclab | LinkedIn">
            <a:extLst>
              <a:ext uri="{FF2B5EF4-FFF2-40B4-BE49-F238E27FC236}">
                <a16:creationId xmlns:a16="http://schemas.microsoft.com/office/drawing/2014/main" id="{3B45ED9B-60F3-FEC7-149C-187BE4401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0" b="40624"/>
          <a:stretch>
            <a:fillRect/>
          </a:stretch>
        </p:blipFill>
        <p:spPr bwMode="auto">
          <a:xfrm>
            <a:off x="3548386" y="4823194"/>
            <a:ext cx="1879326" cy="3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B2C36251-1CAE-F597-4305-E42DB942EC2E}"/>
              </a:ext>
            </a:extLst>
          </p:cNvPr>
          <p:cNvSpPr txBox="1"/>
          <p:nvPr/>
        </p:nvSpPr>
        <p:spPr>
          <a:xfrm>
            <a:off x="9928066" y="5822262"/>
            <a:ext cx="155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ITAR</a:t>
            </a:r>
            <a:r>
              <a:rPr lang="fr-FR" dirty="0"/>
              <a:t> </a:t>
            </a:r>
            <a:r>
              <a:rPr lang="fr-FR" dirty="0">
                <a:solidFill>
                  <a:srgbClr val="22E39B"/>
                </a:solidFill>
              </a:rPr>
              <a:t>Free</a:t>
            </a:r>
          </a:p>
          <a:p>
            <a:r>
              <a:rPr lang="fr-FR" b="1" dirty="0"/>
              <a:t>Cloud </a:t>
            </a:r>
            <a:r>
              <a:rPr lang="fr-FR" b="1" dirty="0" err="1"/>
              <a:t>Act</a:t>
            </a:r>
            <a:r>
              <a:rPr lang="fr-FR" b="1" dirty="0"/>
              <a:t> </a:t>
            </a:r>
            <a:r>
              <a:rPr lang="fr-FR" dirty="0">
                <a:solidFill>
                  <a:srgbClr val="22E39B"/>
                </a:solidFill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4028580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B9327-BE37-B80C-1D7D-B94E0E945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D108DC95-E78D-6AA7-470F-6F30FD2415EE}"/>
              </a:ext>
            </a:extLst>
          </p:cNvPr>
          <p:cNvSpPr/>
          <p:nvPr/>
        </p:nvSpPr>
        <p:spPr>
          <a:xfrm>
            <a:off x="2496000" y="1140265"/>
            <a:ext cx="7200000" cy="7200000"/>
          </a:xfrm>
          <a:prstGeom prst="ellipse">
            <a:avLst/>
          </a:prstGeom>
          <a:gradFill flip="none" rotWithShape="1">
            <a:gsLst>
              <a:gs pos="0">
                <a:srgbClr val="22E39B"/>
              </a:gs>
              <a:gs pos="31000">
                <a:schemeClr val="tx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0">
            <a:solidFill>
              <a:srgbClr val="22E4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ecteurs 2">
            <a:extLst>
              <a:ext uri="{FF2B5EF4-FFF2-40B4-BE49-F238E27FC236}">
                <a16:creationId xmlns:a16="http://schemas.microsoft.com/office/drawing/2014/main" id="{48156217-B929-D669-38A8-6494382208DD}"/>
              </a:ext>
            </a:extLst>
          </p:cNvPr>
          <p:cNvSpPr/>
          <p:nvPr/>
        </p:nvSpPr>
        <p:spPr>
          <a:xfrm rot="12365678">
            <a:off x="2509305" y="1176099"/>
            <a:ext cx="7233574" cy="7128332"/>
          </a:xfrm>
          <a:prstGeom prst="pie">
            <a:avLst>
              <a:gd name="adj1" fmla="val 363343"/>
              <a:gd name="adj2" fmla="val 7143145"/>
            </a:avLst>
          </a:prstGeom>
          <a:gradFill flip="none" rotWithShape="1">
            <a:gsLst>
              <a:gs pos="0">
                <a:srgbClr val="22E39B">
                  <a:tint val="66000"/>
                  <a:satMod val="160000"/>
                </a:srgbClr>
              </a:gs>
              <a:gs pos="50000">
                <a:srgbClr val="22E39B">
                  <a:tint val="44500"/>
                  <a:satMod val="160000"/>
                </a:srgbClr>
              </a:gs>
              <a:gs pos="100000">
                <a:srgbClr val="22E39B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Titre 2">
            <a:extLst>
              <a:ext uri="{FF2B5EF4-FFF2-40B4-BE49-F238E27FC236}">
                <a16:creationId xmlns:a16="http://schemas.microsoft.com/office/drawing/2014/main" id="{DB6E631B-F902-4DFF-E83D-0AF2A25EC9BE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3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A powerful complementary ecosystem</a:t>
            </a:r>
          </a:p>
        </p:txBody>
      </p:sp>
      <p:pic>
        <p:nvPicPr>
          <p:cNvPr id="5" name="Image 4" descr="Une image contenant Graphique, Polic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BC7F60D-CD33-544A-DD01-FFCFA9575DA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93161" y="1800426"/>
            <a:ext cx="1257400" cy="381030"/>
          </a:xfrm>
          <a:prstGeom prst="rect">
            <a:avLst/>
          </a:prstGeom>
        </p:spPr>
      </p:pic>
      <p:pic>
        <p:nvPicPr>
          <p:cNvPr id="8" name="Image 7" descr="Une image contenant capture d’écran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8F2667D-F8AD-5ABB-8696-9C4FBDA01B5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23274" y="5413838"/>
            <a:ext cx="1837040" cy="1837040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FEF2904C-8AE9-8316-61F6-72E8E93C09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4506" y="6100083"/>
            <a:ext cx="1591204" cy="4623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AC679A-A9ED-086E-66FC-2CC3C099F79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41816" y="2567566"/>
            <a:ext cx="948540" cy="9765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669D55-41A6-3F89-27A7-6E56B4EE106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26093" y="1900676"/>
            <a:ext cx="1603219" cy="190383"/>
          </a:xfrm>
          <a:prstGeom prst="rect">
            <a:avLst/>
          </a:prstGeom>
        </p:spPr>
      </p:pic>
      <p:pic>
        <p:nvPicPr>
          <p:cNvPr id="6146" name="Picture 2" descr="Schneider Electric · Solutions électriques">
            <a:extLst>
              <a:ext uri="{FF2B5EF4-FFF2-40B4-BE49-F238E27FC236}">
                <a16:creationId xmlns:a16="http://schemas.microsoft.com/office/drawing/2014/main" id="{FCE48F8B-249C-A85B-6371-0D96999C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551" y="2638128"/>
            <a:ext cx="1603219" cy="63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526008D1-F58A-56C3-031A-77729F60CE0B}"/>
              </a:ext>
            </a:extLst>
          </p:cNvPr>
          <p:cNvSpPr/>
          <p:nvPr/>
        </p:nvSpPr>
        <p:spPr>
          <a:xfrm>
            <a:off x="5196000" y="3917735"/>
            <a:ext cx="1800000" cy="1800000"/>
          </a:xfrm>
          <a:prstGeom prst="ellipse">
            <a:avLst/>
          </a:prstGeom>
          <a:solidFill>
            <a:schemeClr val="tx1"/>
          </a:solidFill>
          <a:ln w="127000">
            <a:solidFill>
              <a:srgbClr val="22E3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Graphique, graphism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1C401754-7ED0-9037-9534-9B00C741CE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2649" y="4692442"/>
            <a:ext cx="1550049" cy="284176"/>
          </a:xfrm>
          <a:prstGeom prst="rect">
            <a:avLst/>
          </a:prstGeom>
        </p:spPr>
      </p:pic>
      <p:pic>
        <p:nvPicPr>
          <p:cNvPr id="6148" name="Picture 4" descr="At Your Service | Expertise Passion Innovation | Rubycat">
            <a:extLst>
              <a:ext uri="{FF2B5EF4-FFF2-40B4-BE49-F238E27FC236}">
                <a16:creationId xmlns:a16="http://schemas.microsoft.com/office/drawing/2014/main" id="{95B0E273-D762-2B30-0ACD-DCFC0EE84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476" y="3456441"/>
            <a:ext cx="1026160" cy="10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YBERIUM - Hexatrust - Cloud computing &amp; Cybersecurity">
            <a:extLst>
              <a:ext uri="{FF2B5EF4-FFF2-40B4-BE49-F238E27FC236}">
                <a16:creationId xmlns:a16="http://schemas.microsoft.com/office/drawing/2014/main" id="{E6BA44F0-9827-559A-C6CC-9EA985A85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03" y="4828494"/>
            <a:ext cx="1864194" cy="5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ontact | Etic Telecom">
            <a:extLst>
              <a:ext uri="{FF2B5EF4-FFF2-40B4-BE49-F238E27FC236}">
                <a16:creationId xmlns:a16="http://schemas.microsoft.com/office/drawing/2014/main" id="{7EB8D28B-E64F-BFE4-66A2-B1FDFE620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84" y="6013244"/>
            <a:ext cx="1015004" cy="63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 descr="Une image contenant Police, Graphique, graphisme, logo&#10;&#10;Le contenu généré par l’IA peut être incorrect.">
            <a:extLst>
              <a:ext uri="{FF2B5EF4-FFF2-40B4-BE49-F238E27FC236}">
                <a16:creationId xmlns:a16="http://schemas.microsoft.com/office/drawing/2014/main" id="{615ECE94-244E-1432-0EBC-AD1461A4F3A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23274" y="4820783"/>
            <a:ext cx="2476500" cy="584200"/>
          </a:xfrm>
          <a:prstGeom prst="rect">
            <a:avLst/>
          </a:prstGeom>
        </p:spPr>
      </p:pic>
      <p:pic>
        <p:nvPicPr>
          <p:cNvPr id="2050" name="Picture 2" descr="Siemens-Logo - CDC Software">
            <a:extLst>
              <a:ext uri="{FF2B5EF4-FFF2-40B4-BE49-F238E27FC236}">
                <a16:creationId xmlns:a16="http://schemas.microsoft.com/office/drawing/2014/main" id="{350B9C6B-2DC5-52C0-A59B-47F1C3D6E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675" y="3726497"/>
            <a:ext cx="1750368" cy="58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7D0BA8E-4F27-F90E-A720-BB47E2D7E57A}"/>
              </a:ext>
            </a:extLst>
          </p:cNvPr>
          <p:cNvSpPr/>
          <p:nvPr/>
        </p:nvSpPr>
        <p:spPr>
          <a:xfrm>
            <a:off x="2491646" y="1135903"/>
            <a:ext cx="7200000" cy="7200000"/>
          </a:xfrm>
          <a:prstGeom prst="ellipse">
            <a:avLst/>
          </a:prstGeom>
          <a:noFill/>
          <a:ln w="127000">
            <a:solidFill>
              <a:srgbClr val="22E4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Police, Graphique, capture d’écran, logo&#10;&#10;Description générée automatiquement">
            <a:extLst>
              <a:ext uri="{FF2B5EF4-FFF2-40B4-BE49-F238E27FC236}">
                <a16:creationId xmlns:a16="http://schemas.microsoft.com/office/drawing/2014/main" id="{59657730-0476-F989-A1E5-0D8E1EEFD7E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7702" y="2732379"/>
            <a:ext cx="1336732" cy="42925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F9837AB-A8B0-7C51-34A8-2D8FD0EE2B71}"/>
              </a:ext>
            </a:extLst>
          </p:cNvPr>
          <p:cNvSpPr txBox="1"/>
          <p:nvPr/>
        </p:nvSpPr>
        <p:spPr>
          <a:xfrm rot="19190187">
            <a:off x="2621995" y="1768582"/>
            <a:ext cx="2685314" cy="85450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269361"/>
              </a:avLst>
            </a:prstTxWarp>
            <a:spAutoFit/>
          </a:bodyPr>
          <a:lstStyle/>
          <a:p>
            <a:r>
              <a:rPr lang="en-US" sz="240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Strategic Partnerships</a:t>
            </a:r>
          </a:p>
        </p:txBody>
      </p:sp>
    </p:spTree>
    <p:extLst>
      <p:ext uri="{BB962C8B-B14F-4D97-AF65-F5344CB8AC3E}">
        <p14:creationId xmlns:p14="http://schemas.microsoft.com/office/powerpoint/2010/main" val="958845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91DC8-68CA-8693-5FBA-7DCDDF95B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B147452-8EE9-DA40-1624-BA6323D00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44" y="2978123"/>
            <a:ext cx="4918656" cy="9017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21462D-2B0F-FC88-735A-F4B453F72741}"/>
              </a:ext>
            </a:extLst>
          </p:cNvPr>
          <p:cNvSpPr txBox="1"/>
          <p:nvPr/>
        </p:nvSpPr>
        <p:spPr>
          <a:xfrm>
            <a:off x="6400802" y="3208723"/>
            <a:ext cx="57911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</a:rPr>
              <a:t>use cases.</a:t>
            </a:r>
          </a:p>
        </p:txBody>
      </p:sp>
    </p:spTree>
    <p:extLst>
      <p:ext uri="{BB962C8B-B14F-4D97-AF65-F5344CB8AC3E}">
        <p14:creationId xmlns:p14="http://schemas.microsoft.com/office/powerpoint/2010/main" val="3419760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35D69-E151-6119-4CB4-C9FB4171C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12F39C7-4FC0-6EE5-76F3-9B77A4A4F7AA}"/>
              </a:ext>
            </a:extLst>
          </p:cNvPr>
          <p:cNvSpPr/>
          <p:nvPr/>
        </p:nvSpPr>
        <p:spPr>
          <a:xfrm>
            <a:off x="0" y="1042988"/>
            <a:ext cx="7483365" cy="43693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12CD2232-F5A0-6103-90F0-24746571E394}"/>
              </a:ext>
            </a:extLst>
          </p:cNvPr>
          <p:cNvSpPr txBox="1">
            <a:spLocks/>
          </p:cNvSpPr>
          <p:nvPr/>
        </p:nvSpPr>
        <p:spPr>
          <a:xfrm>
            <a:off x="0" y="1116558"/>
            <a:ext cx="7483365" cy="3997141"/>
          </a:xfrm>
          <a:prstGeom prst="rect">
            <a:avLst/>
          </a:prstGeom>
          <a:noFill/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lang="fr-FR" b="1" dirty="0">
                <a:latin typeface="TT Firs Neue DemiBold" panose="020B0003030000020004" pitchFamily="34" charset="0"/>
              </a:rPr>
              <a:t>Challenge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: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44450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Securing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IT/OT flows for compliant,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continuous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, and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resiliente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production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lang="fr-FR" b="1" dirty="0" err="1">
                <a:latin typeface="TT Firs Neue DemiBold" panose="020B0003030000020004" pitchFamily="34" charset="0"/>
              </a:rPr>
              <a:t>Requirements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: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lang="fr-FR" sz="1600" b="1" dirty="0">
                <a:solidFill>
                  <a:prstClr val="black"/>
                </a:solidFill>
              </a:rPr>
              <a:t>Exchange production data </a:t>
            </a:r>
            <a:r>
              <a:rPr lang="fr-FR" sz="1600" b="1" dirty="0" err="1">
                <a:solidFill>
                  <a:prstClr val="black"/>
                </a:solidFill>
              </a:rPr>
              <a:t>with</a:t>
            </a:r>
            <a:r>
              <a:rPr lang="fr-FR" sz="1600" b="1" dirty="0">
                <a:solidFill>
                  <a:prstClr val="black"/>
                </a:solidFill>
              </a:rPr>
              <a:t> the IT system (</a:t>
            </a:r>
            <a:r>
              <a:rPr lang="fr-FR" sz="1600" b="1" dirty="0" err="1">
                <a:solidFill>
                  <a:prstClr val="black"/>
                </a:solidFill>
              </a:rPr>
              <a:t>quality</a:t>
            </a:r>
            <a:r>
              <a:rPr lang="fr-FR" sz="1600" b="1" dirty="0">
                <a:solidFill>
                  <a:prstClr val="black"/>
                </a:solidFill>
              </a:rPr>
              <a:t> control, R&amp;D,…) </a:t>
            </a:r>
            <a:r>
              <a:rPr lang="fr-FR" sz="1600" b="1" dirty="0" err="1">
                <a:solidFill>
                  <a:prstClr val="black"/>
                </a:solidFill>
              </a:rPr>
              <a:t>without</a:t>
            </a:r>
            <a:r>
              <a:rPr lang="fr-FR" sz="1600" b="1" dirty="0">
                <a:solidFill>
                  <a:prstClr val="black"/>
                </a:solidFill>
              </a:rPr>
              <a:t> </a:t>
            </a:r>
            <a:r>
              <a:rPr lang="fr-FR" sz="1600" b="1" dirty="0" err="1">
                <a:solidFill>
                  <a:prstClr val="black"/>
                </a:solidFill>
              </a:rPr>
              <a:t>exposing</a:t>
            </a:r>
            <a:r>
              <a:rPr lang="fr-FR" sz="1600" b="1" dirty="0">
                <a:solidFill>
                  <a:prstClr val="black"/>
                </a:solidFill>
              </a:rPr>
              <a:t> </a:t>
            </a:r>
            <a:r>
              <a:rPr lang="fr-FR" sz="1600" b="1" dirty="0" err="1">
                <a:solidFill>
                  <a:prstClr val="black"/>
                </a:solidFill>
              </a:rPr>
              <a:t>industrial</a:t>
            </a:r>
            <a:r>
              <a:rPr lang="fr-FR" sz="1600" b="1" dirty="0">
                <a:solidFill>
                  <a:prstClr val="black"/>
                </a:solidFill>
              </a:rPr>
              <a:t> </a:t>
            </a:r>
            <a:r>
              <a:rPr lang="fr-FR" sz="1600" b="1" dirty="0" err="1">
                <a:solidFill>
                  <a:prstClr val="black"/>
                </a:solidFill>
              </a:rPr>
              <a:t>systems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lang="fr-FR" sz="1600" dirty="0" err="1">
                <a:solidFill>
                  <a:prstClr val="black"/>
                </a:solidFill>
              </a:rPr>
              <a:t>Avoid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  <a:r>
              <a:rPr lang="fr-FR" sz="1600" dirty="0" err="1">
                <a:solidFill>
                  <a:prstClr val="black"/>
                </a:solidFill>
              </a:rPr>
              <a:t>any</a:t>
            </a:r>
            <a:r>
              <a:rPr lang="fr-FR" sz="1600" dirty="0">
                <a:solidFill>
                  <a:prstClr val="black"/>
                </a:solidFill>
              </a:rPr>
              <a:t> compromise of automates, user interfaces and </a:t>
            </a:r>
            <a:r>
              <a:rPr lang="fr-FR" sz="1600" dirty="0" err="1">
                <a:solidFill>
                  <a:prstClr val="black"/>
                </a:solidFill>
              </a:rPr>
              <a:t>critical</a:t>
            </a:r>
            <a:r>
              <a:rPr lang="fr-FR" sz="1600" dirty="0">
                <a:solidFill>
                  <a:prstClr val="black"/>
                </a:solidFill>
              </a:rPr>
              <a:t> </a:t>
            </a:r>
            <a:r>
              <a:rPr lang="fr-FR" sz="1600" dirty="0" err="1">
                <a:solidFill>
                  <a:prstClr val="black"/>
                </a:solidFill>
              </a:rPr>
              <a:t>equipments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Reassure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the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quality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and compliance teams about the </a:t>
            </a:r>
            <a:r>
              <a:rPr lang="fr-FR" sz="1600" dirty="0">
                <a:solidFill>
                  <a:prstClr val="black"/>
                </a:solidFill>
              </a:rPr>
              <a:t>securit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y of exchanges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lang="fr-FR" b="1" dirty="0">
                <a:latin typeface="TT Firs Neue DemiBold" panose="020B0003030000020004" pitchFamily="34" charset="0"/>
              </a:rPr>
              <a:t>Process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 :</a:t>
            </a:r>
          </a:p>
          <a:p>
            <a:pPr marL="985838" lvl="0" indent="-230188">
              <a:buClr>
                <a:prstClr val="black"/>
              </a:buClr>
              <a:buFont typeface="Police système Courant"/>
              <a:buChar char="­"/>
              <a:defRPr/>
            </a:pPr>
            <a:r>
              <a:rPr lang="en-US" sz="1600" noProof="1">
                <a:solidFill>
                  <a:prstClr val="black"/>
                </a:solidFill>
              </a:rPr>
              <a:t>Comparison of several technologies (fw, diode, protocol </a:t>
            </a:r>
          </a:p>
          <a:p>
            <a:pPr marL="981075" lvl="0" indent="-225425">
              <a:buClr>
                <a:prstClr val="black"/>
              </a:buClr>
              <a:buNone/>
              <a:defRPr/>
            </a:pPr>
            <a:r>
              <a:rPr lang="en-US" sz="1600" noProof="1">
                <a:solidFill>
                  <a:prstClr val="black"/>
                </a:solidFill>
              </a:rPr>
              <a:t>	break application/hardware</a:t>
            </a:r>
            <a:r>
              <a:rPr lang="en-US" sz="1600" dirty="0">
                <a:solidFill>
                  <a:prstClr val="black"/>
                </a:solidFill>
              </a:rPr>
              <a:t>)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Selected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solution:</a:t>
            </a:r>
          </a:p>
          <a:p>
            <a:pPr marL="766763" marR="0" lvl="0" indent="-111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Seclab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(hardware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protocol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break)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64CB04-80FD-A9E1-A656-394881FDAB0B}"/>
              </a:ext>
            </a:extLst>
          </p:cNvPr>
          <p:cNvSpPr txBox="1"/>
          <p:nvPr/>
        </p:nvSpPr>
        <p:spPr>
          <a:xfrm>
            <a:off x="-2" y="5275701"/>
            <a:ext cx="12192001" cy="2508379"/>
          </a:xfrm>
          <a:prstGeom prst="rect">
            <a:avLst/>
          </a:prstGeom>
          <a:solidFill>
            <a:srgbClr val="22E49C"/>
          </a:solidFill>
        </p:spPr>
        <p:txBody>
          <a:bodyPr wrap="square" rtlCol="0">
            <a:spAutoFit/>
          </a:bodyPr>
          <a:lstStyle/>
          <a:p>
            <a:pPr marL="225425" marR="0" lvl="0" indent="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700" b="1" dirty="0">
                <a:solidFill>
                  <a:prstClr val="white"/>
                </a:solidFill>
                <a:latin typeface="TT Firs Neue DemiBold" panose="020B0003030000020004" pitchFamily="34" charset="0"/>
              </a:rPr>
              <a:t>Customer </a:t>
            </a:r>
            <a:r>
              <a:rPr lang="fr-FR" sz="1700" b="1" dirty="0" err="1">
                <a:solidFill>
                  <a:prstClr val="white"/>
                </a:solidFill>
                <a:latin typeface="TT Firs Neue DemiBold" panose="020B0003030000020004" pitchFamily="34" charset="0"/>
              </a:rPr>
              <a:t>benefits</a:t>
            </a: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:</a:t>
            </a: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89013" indent="-222250">
              <a:buClr>
                <a:prstClr val="white"/>
              </a:buClr>
              <a:buFont typeface="Police système Courant"/>
              <a:buChar char="­"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Physical isolation : </a:t>
            </a:r>
            <a:r>
              <a:rPr lang="en-US" sz="1600" dirty="0">
                <a:solidFill>
                  <a:prstClr val="black"/>
                </a:solidFill>
                <a:latin typeface="TT Firs Neue" panose="020B0003030000020004" pitchFamily="34" charset="0"/>
              </a:rPr>
              <a:t>segmentation and segregation network at 100 %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  <a:p>
            <a:pPr marL="989013" lvl="0" indent="-222250">
              <a:buClr>
                <a:prstClr val="black"/>
              </a:buClr>
              <a:buFont typeface="Police système Courant"/>
              <a:buChar char="­"/>
              <a:defRPr/>
            </a:pPr>
            <a:r>
              <a:rPr lang="fr-FR" sz="1600" b="1" dirty="0" err="1">
                <a:solidFill>
                  <a:prstClr val="black"/>
                </a:solidFill>
                <a:latin typeface="TT Firs Neue" panose="020B0003030000020004" pitchFamily="34" charset="0"/>
              </a:rPr>
              <a:t>Regulatory</a:t>
            </a:r>
            <a:r>
              <a:rPr lang="fr-FR" sz="1600" b="1" dirty="0">
                <a:solidFill>
                  <a:prstClr val="black"/>
                </a:solidFill>
                <a:latin typeface="TT Firs Neue" panose="020B0003030000020004" pitchFamily="34" charset="0"/>
              </a:rPr>
              <a:t> compliance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: </a:t>
            </a:r>
            <a:r>
              <a:rPr lang="en-US" sz="1600" dirty="0">
                <a:solidFill>
                  <a:prstClr val="black"/>
                </a:solidFill>
                <a:latin typeface="TT Firs Neue" panose="020B0003030000020004" pitchFamily="34" charset="0"/>
              </a:rPr>
              <a:t>Architecture certified CSPN by ANSSI </a:t>
            </a:r>
          </a:p>
          <a:p>
            <a:pPr marL="989013" lvl="0" indent="-222250">
              <a:buClr>
                <a:prstClr val="black"/>
              </a:buClr>
              <a:buFont typeface="Police système Courant"/>
              <a:buChar char="­"/>
              <a:defRPr/>
            </a:pPr>
            <a:r>
              <a:rPr lang="en-US" sz="1400" dirty="0">
                <a:solidFill>
                  <a:prstClr val="black"/>
                </a:solidFill>
                <a:latin typeface="TT Firs Neue" panose="020B0003030000020004" pitchFamily="34" charset="0"/>
              </a:rPr>
              <a:t>(French Cybersecurity Agency)</a:t>
            </a:r>
            <a:r>
              <a:rPr lang="en-US" sz="1400" b="1" dirty="0">
                <a:solidFill>
                  <a:prstClr val="black"/>
                </a:solidFill>
                <a:latin typeface="TT Firs Neue" panose="020B0003030000020004" pitchFamily="34" charset="0"/>
              </a:rPr>
              <a:t> </a:t>
            </a:r>
          </a:p>
          <a:p>
            <a:pPr marL="989013" lvl="0" indent="-222250">
              <a:buClr>
                <a:prstClr val="black"/>
              </a:buClr>
              <a:buFont typeface="Police système Courant"/>
              <a:buChar char="­"/>
              <a:defRPr/>
            </a:pPr>
            <a:r>
              <a:rPr lang="en-US" sz="1600" b="1" dirty="0">
                <a:solidFill>
                  <a:prstClr val="black"/>
                </a:solidFill>
                <a:latin typeface="TT Firs Neue" panose="020B0003030000020004" pitchFamily="34" charset="0"/>
              </a:rPr>
              <a:t>Resistant to zero-day : </a:t>
            </a:r>
            <a:r>
              <a:rPr lang="en-US" sz="1600" dirty="0">
                <a:solidFill>
                  <a:prstClr val="black"/>
                </a:solidFill>
                <a:latin typeface="TT Firs Neue" panose="020B0003030000020004" pitchFamily="34" charset="0"/>
              </a:rPr>
              <a:t>Attacks protection on network layers and </a:t>
            </a:r>
          </a:p>
          <a:p>
            <a:pPr marL="766763" lvl="0">
              <a:buClr>
                <a:prstClr val="black"/>
              </a:buClr>
              <a:defRPr/>
            </a:pPr>
            <a:r>
              <a:rPr lang="en-US" sz="1600" dirty="0">
                <a:solidFill>
                  <a:prstClr val="black"/>
                </a:solidFill>
                <a:latin typeface="TT Firs Neue" panose="020B0003030000020004" pitchFamily="34" charset="0"/>
              </a:rPr>
              <a:t>	operating system</a:t>
            </a:r>
          </a:p>
          <a:p>
            <a:pPr marL="989013" lvl="0" indent="-222250">
              <a:buClr>
                <a:prstClr val="black"/>
              </a:buClr>
              <a:buFont typeface="Police système Courant"/>
              <a:buChar char="­"/>
              <a:defRPr/>
            </a:pPr>
            <a:r>
              <a:rPr lang="en-US" sz="1600" b="1" dirty="0">
                <a:solidFill>
                  <a:prstClr val="black"/>
                </a:solidFill>
                <a:latin typeface="TT Firs Neue" panose="020B0003030000020004" pitchFamily="34" charset="0"/>
              </a:rPr>
              <a:t>Long time support </a:t>
            </a:r>
          </a:p>
          <a:p>
            <a:pPr marL="766763" lvl="0" indent="212725">
              <a:buClr>
                <a:prstClr val="black"/>
              </a:buClr>
              <a:defRPr/>
            </a:pPr>
            <a:endParaRPr lang="en-US" sz="1400" dirty="0">
              <a:solidFill>
                <a:prstClr val="black"/>
              </a:solidFill>
              <a:latin typeface="TT Firs Neue" panose="020B0003030000020004" pitchFamily="34" charset="0"/>
            </a:endParaRPr>
          </a:p>
          <a:p>
            <a:pPr marL="766763" lvl="0" indent="212725">
              <a:buClr>
                <a:prstClr val="black"/>
              </a:buClr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Police système Courant"/>
              <a:buChar char="­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16" name="Titre 2">
            <a:extLst>
              <a:ext uri="{FF2B5EF4-FFF2-40B4-BE49-F238E27FC236}">
                <a16:creationId xmlns:a16="http://schemas.microsoft.com/office/drawing/2014/main" id="{E2854D57-3497-0E17-DD9C-00AB8FC19309}"/>
              </a:ext>
            </a:extLst>
          </p:cNvPr>
          <p:cNvSpPr txBox="1">
            <a:spLocks/>
          </p:cNvSpPr>
          <p:nvPr/>
        </p:nvSpPr>
        <p:spPr>
          <a:xfrm>
            <a:off x="2228850" y="306278"/>
            <a:ext cx="9344026" cy="742949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T Firs Neue Medium" panose="020B000303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Medium"/>
                <a:ea typeface="+mj-ea"/>
                <a:cs typeface="+mj-cs"/>
              </a:rPr>
              <a:t> 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Pharmaceutical Use Case</a:t>
            </a:r>
          </a:p>
        </p:txBody>
      </p:sp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EB77C7A1-4468-E91C-DF27-EEA6B3911B61}"/>
              </a:ext>
            </a:extLst>
          </p:cNvPr>
          <p:cNvSpPr/>
          <p:nvPr/>
        </p:nvSpPr>
        <p:spPr>
          <a:xfrm rot="10800000">
            <a:off x="7775195" y="5208370"/>
            <a:ext cx="4426421" cy="164962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AA3370-5C0F-32C3-D03B-7FE889E0CF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27573" y="1744300"/>
            <a:ext cx="4532105" cy="3369399"/>
          </a:xfrm>
          <a:prstGeom prst="rect">
            <a:avLst/>
          </a:prstGeom>
        </p:spPr>
      </p:pic>
      <p:pic>
        <p:nvPicPr>
          <p:cNvPr id="1026" name="Picture 2" descr="3 400+ Laboratoire Pharmaceutique Stock Illustrations, graphiques  vectoriels libre de droits et Clip Art - iStock | Laboratoire de recherche, Industrie  pharmaceutique, Médicament">
            <a:extLst>
              <a:ext uri="{FF2B5EF4-FFF2-40B4-BE49-F238E27FC236}">
                <a16:creationId xmlns:a16="http://schemas.microsoft.com/office/drawing/2014/main" id="{9F71158D-9B3C-7B08-6887-25261845D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69" y="3720660"/>
            <a:ext cx="1326255" cy="132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dustrie Pharmaceutique - Vecteurs : téléchargez gratuitement des vecteurs  de haute qualité sur Freepik | Freepik">
            <a:extLst>
              <a:ext uri="{FF2B5EF4-FFF2-40B4-BE49-F238E27FC236}">
                <a16:creationId xmlns:a16="http://schemas.microsoft.com/office/drawing/2014/main" id="{B0110B48-40B3-2905-6BBF-1BFF53839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14982" r="5285" b="7415"/>
          <a:stretch/>
        </p:blipFill>
        <p:spPr bwMode="auto">
          <a:xfrm>
            <a:off x="10121462" y="4176918"/>
            <a:ext cx="1695912" cy="147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AF99522-4803-33EA-1D59-8D5DCC1F5E4C}"/>
              </a:ext>
            </a:extLst>
          </p:cNvPr>
          <p:cNvSpPr/>
          <p:nvPr/>
        </p:nvSpPr>
        <p:spPr>
          <a:xfrm rot="18900000">
            <a:off x="9629976" y="1887205"/>
            <a:ext cx="1973748" cy="1207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8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30F699-221D-2CE3-345E-7A74EA413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0DB74F1-F7FE-41EB-5C3C-F72560A31DB4}"/>
              </a:ext>
            </a:extLst>
          </p:cNvPr>
          <p:cNvSpPr txBox="1"/>
          <p:nvPr/>
        </p:nvSpPr>
        <p:spPr>
          <a:xfrm>
            <a:off x="3113486" y="2596218"/>
            <a:ext cx="7253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T Firs Neue Trial Var Roman" panose="02000503030000020004" pitchFamily="2" charset="0"/>
              </a:rPr>
              <a:t>OT is under threat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FC1090-05E5-EFAA-8A11-8D92971714AA}"/>
              </a:ext>
            </a:extLst>
          </p:cNvPr>
          <p:cNvSpPr/>
          <p:nvPr/>
        </p:nvSpPr>
        <p:spPr>
          <a:xfrm>
            <a:off x="150607" y="430306"/>
            <a:ext cx="1861073" cy="5916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1B100C-6F30-E18E-8793-AF9C6DEFBC89}"/>
              </a:ext>
            </a:extLst>
          </p:cNvPr>
          <p:cNvSpPr/>
          <p:nvPr/>
        </p:nvSpPr>
        <p:spPr>
          <a:xfrm>
            <a:off x="10180320" y="346038"/>
            <a:ext cx="1861073" cy="5916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0284811-5411-C033-B928-7D9A0C987F71}"/>
              </a:ext>
            </a:extLst>
          </p:cNvPr>
          <p:cNvSpPr txBox="1"/>
          <p:nvPr/>
        </p:nvSpPr>
        <p:spPr>
          <a:xfrm>
            <a:off x="6706264" y="3439886"/>
            <a:ext cx="3972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2E49C"/>
                </a:solidFill>
                <a:latin typeface="TT Firs Neue Trial Var Roman Light" panose="02000503030000020004" pitchFamily="2" charset="0"/>
              </a:rPr>
              <a:t>Not for much longer.</a:t>
            </a:r>
          </a:p>
        </p:txBody>
      </p:sp>
    </p:spTree>
    <p:extLst>
      <p:ext uri="{BB962C8B-B14F-4D97-AF65-F5344CB8AC3E}">
        <p14:creationId xmlns:p14="http://schemas.microsoft.com/office/powerpoint/2010/main" val="1565105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93D07-3A64-3128-B02B-BB2C763D9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9CC84796-82F8-3746-7C58-B4C390DA873A}"/>
              </a:ext>
            </a:extLst>
          </p:cNvPr>
          <p:cNvSpPr txBox="1">
            <a:spLocks/>
          </p:cNvSpPr>
          <p:nvPr/>
        </p:nvSpPr>
        <p:spPr>
          <a:xfrm>
            <a:off x="2228850" y="306278"/>
            <a:ext cx="9344026" cy="742949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T Firs Neue Medium" panose="020B000303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Research Use Case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FB6195-B655-C29E-5615-9188142ED7FC}"/>
              </a:ext>
            </a:extLst>
          </p:cNvPr>
          <p:cNvSpPr/>
          <p:nvPr/>
        </p:nvSpPr>
        <p:spPr>
          <a:xfrm>
            <a:off x="0" y="1042988"/>
            <a:ext cx="7764905" cy="40919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AFDC4B67-D925-2D82-7B81-240C055DC355}"/>
              </a:ext>
            </a:extLst>
          </p:cNvPr>
          <p:cNvSpPr txBox="1">
            <a:spLocks/>
          </p:cNvSpPr>
          <p:nvPr/>
        </p:nvSpPr>
        <p:spPr>
          <a:xfrm>
            <a:off x="5568" y="945089"/>
            <a:ext cx="8843058" cy="4998048"/>
          </a:xfrm>
          <a:prstGeom prst="rect">
            <a:avLst/>
          </a:prstGeom>
          <a:noFill/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Challenge 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>
                <a:tab pos="74295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	 SOC centralized management with isolated environments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Requirements :</a:t>
            </a:r>
          </a:p>
          <a:p>
            <a:pPr marL="103346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Secured logs collection</a:t>
            </a:r>
          </a:p>
          <a:p>
            <a:pPr marL="103346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Time synchronization between multiple IS</a:t>
            </a:r>
          </a:p>
          <a:p>
            <a:pPr marL="103346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SOC connected with 36 isolated SI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Process  :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Comparison of several technologies (fw, diode, protocol </a:t>
            </a:r>
          </a:p>
          <a:p>
            <a:pPr marL="981075" marR="0" lvl="0" indent="-2254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	break application/hardware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)</a:t>
            </a:r>
          </a:p>
          <a:p>
            <a:pPr marL="1033463" marR="0" lvl="0" indent="-2778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Validation of isolation level</a:t>
            </a:r>
          </a:p>
          <a:p>
            <a:pPr marL="1033463" marR="0" lvl="0" indent="-2778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Collection test of logs from NDR probes and </a:t>
            </a:r>
          </a:p>
          <a:p>
            <a:pPr marL="102711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	NTP synchronization</a:t>
            </a:r>
          </a:p>
          <a:p>
            <a:pPr marL="75565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Selected solution :</a:t>
            </a:r>
          </a:p>
          <a:p>
            <a:pPr marL="715963" marR="0" lvl="0" indent="396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(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hardware protocol break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E162BE-F3A5-66D6-BCB0-3D81CDBBFB08}"/>
              </a:ext>
            </a:extLst>
          </p:cNvPr>
          <p:cNvSpPr txBox="1"/>
          <p:nvPr/>
        </p:nvSpPr>
        <p:spPr>
          <a:xfrm>
            <a:off x="-5568" y="4889002"/>
            <a:ext cx="12192000" cy="2108269"/>
          </a:xfrm>
          <a:prstGeom prst="rect">
            <a:avLst/>
          </a:prstGeom>
          <a:solidFill>
            <a:srgbClr val="22E49C"/>
          </a:solidFill>
        </p:spPr>
        <p:txBody>
          <a:bodyPr wrap="square" rtlCol="0">
            <a:spAutoFit/>
          </a:bodyPr>
          <a:lstStyle/>
          <a:p>
            <a:pPr marL="225425" marR="0" lvl="0" indent="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Customer benefits 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66763" marR="0" lvl="0" indent="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Bi-directional and physical isolation 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SXN isolates and physically </a:t>
            </a:r>
          </a:p>
          <a:p>
            <a:pPr marL="1030288" marR="0" lvl="0" indent="-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	masks the 3 environments </a:t>
            </a:r>
          </a:p>
          <a:p>
            <a:pPr marL="766763" marR="0" lvl="0" indent="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Regulatory Compliance 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Architecture certified as compliant by ANSSI </a:t>
            </a:r>
          </a:p>
          <a:p>
            <a:pPr marL="1030288" marR="0" lvl="0" indent="-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	(French Cybersecurity Agency)</a:t>
            </a:r>
          </a:p>
          <a:p>
            <a:pPr marL="766763" marR="0" lvl="0" indent="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Simplified administration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vs a diode architecture</a:t>
            </a:r>
          </a:p>
          <a:p>
            <a:pPr marL="766763" marR="0" lvl="0" indent="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Governance Principle 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separated responsibilities with ½ rules</a:t>
            </a:r>
          </a:p>
          <a:p>
            <a:pPr marL="766763" marR="0" lvl="0" indent="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Normal"/>
              <a:ea typeface="+mn-ea"/>
              <a:cs typeface="+mn-cs"/>
            </a:endParaRPr>
          </a:p>
        </p:txBody>
      </p:sp>
      <p:sp>
        <p:nvSpPr>
          <p:cNvPr id="4" name="Triangle rectangle 3">
            <a:extLst>
              <a:ext uri="{FF2B5EF4-FFF2-40B4-BE49-F238E27FC236}">
                <a16:creationId xmlns:a16="http://schemas.microsoft.com/office/drawing/2014/main" id="{A609313B-F781-01D5-69BE-62E7733382E8}"/>
              </a:ext>
            </a:extLst>
          </p:cNvPr>
          <p:cNvSpPr/>
          <p:nvPr/>
        </p:nvSpPr>
        <p:spPr>
          <a:xfrm rot="10800000">
            <a:off x="7759336" y="4889001"/>
            <a:ext cx="4438231" cy="196899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 22" descr="Une image contenant capture d’écran, circuit&#10;&#10;Le contenu généré par l’IA peut être incorrect.">
            <a:extLst>
              <a:ext uri="{FF2B5EF4-FFF2-40B4-BE49-F238E27FC236}">
                <a16:creationId xmlns:a16="http://schemas.microsoft.com/office/drawing/2014/main" id="{E09C87C3-A33A-B828-9788-4988B09C20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730" y="1762797"/>
            <a:ext cx="4745792" cy="331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95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B7D39-6378-42D2-3A32-E8B12D07E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6CD30A8-9D28-C3BB-E460-62070793B8BF}"/>
              </a:ext>
            </a:extLst>
          </p:cNvPr>
          <p:cNvSpPr/>
          <p:nvPr/>
        </p:nvSpPr>
        <p:spPr>
          <a:xfrm>
            <a:off x="0" y="1042988"/>
            <a:ext cx="7843436" cy="43693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53660377-D0C5-60D0-16E5-8F987F60A4D5}"/>
              </a:ext>
            </a:extLst>
          </p:cNvPr>
          <p:cNvSpPr txBox="1">
            <a:spLocks/>
          </p:cNvSpPr>
          <p:nvPr/>
        </p:nvSpPr>
        <p:spPr>
          <a:xfrm>
            <a:off x="-12194" y="114300"/>
            <a:ext cx="7483365" cy="5700712"/>
          </a:xfrm>
          <a:prstGeom prst="rect">
            <a:avLst/>
          </a:prstGeom>
          <a:noFill/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Challenge 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>
                <a:tab pos="74295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	</a:t>
            </a: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Digitalization of Practices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Requirements :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Protect security and reliability of critical systems while allowing system configuration and software updates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Sustain systems use that we can’t update anymore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Allow data exchange between networks from different governance models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Isolation of a nuclear power plant control center with IT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5565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P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rocess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 :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Comparison of several technologies (fw, diode, protocol </a:t>
            </a:r>
          </a:p>
          <a:p>
            <a:pPr marL="981075" marR="0" lvl="0" indent="-2254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	break application/hardware)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Selected solution :</a:t>
            </a:r>
          </a:p>
          <a:p>
            <a:pPr marL="766763" marR="0" lvl="0" indent="-111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(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hardware protocol break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)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F0662FE-285D-06A4-2085-B4041EA95952}"/>
              </a:ext>
            </a:extLst>
          </p:cNvPr>
          <p:cNvSpPr txBox="1"/>
          <p:nvPr/>
        </p:nvSpPr>
        <p:spPr>
          <a:xfrm>
            <a:off x="-1" y="4932012"/>
            <a:ext cx="12192001" cy="2169825"/>
          </a:xfrm>
          <a:prstGeom prst="rect">
            <a:avLst/>
          </a:prstGeom>
          <a:solidFill>
            <a:srgbClr val="22E49C"/>
          </a:solidFill>
        </p:spPr>
        <p:txBody>
          <a:bodyPr wrap="square" rtlCol="0">
            <a:spAutoFit/>
          </a:bodyPr>
          <a:lstStyle/>
          <a:p>
            <a:pPr marL="225425" marR="0" lvl="0" indent="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Customer benefits :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Physical Isolation :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egmentation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and segregation network at 100 %</a:t>
            </a: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Regulatory compliance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: Architecture certified CSPN by ANSSI </a:t>
            </a:r>
          </a:p>
          <a:p>
            <a:pPr marL="766763" marR="0" lvl="0" indent="212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(French Cybersecurity Agency)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Resistant to zero-day :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Attacks protection on network layers and </a:t>
            </a:r>
          </a:p>
          <a:p>
            <a:pPr marL="7667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	operating system</a:t>
            </a: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Long time support </a:t>
            </a: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Police système Courant"/>
              <a:buChar char="­"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16" name="Titre 2">
            <a:extLst>
              <a:ext uri="{FF2B5EF4-FFF2-40B4-BE49-F238E27FC236}">
                <a16:creationId xmlns:a16="http://schemas.microsoft.com/office/drawing/2014/main" id="{D54F6AD2-9B10-03E1-6116-CDFBC728EB65}"/>
              </a:ext>
            </a:extLst>
          </p:cNvPr>
          <p:cNvSpPr txBox="1">
            <a:spLocks/>
          </p:cNvSpPr>
          <p:nvPr/>
        </p:nvSpPr>
        <p:spPr>
          <a:xfrm>
            <a:off x="2228850" y="306278"/>
            <a:ext cx="9344026" cy="742949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T Firs Neue Medium" panose="020B000303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Nuclear Use Case</a:t>
            </a:r>
          </a:p>
        </p:txBody>
      </p:sp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3ABA6AF8-57FF-8922-F5EE-204A53C34DB2}"/>
              </a:ext>
            </a:extLst>
          </p:cNvPr>
          <p:cNvSpPr/>
          <p:nvPr/>
        </p:nvSpPr>
        <p:spPr>
          <a:xfrm rot="10800000">
            <a:off x="7843436" y="4932012"/>
            <a:ext cx="4426421" cy="164962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A7CF0AF-C478-A332-1715-A9C4981D1D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915" y="1600019"/>
            <a:ext cx="4920245" cy="365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18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466F6-38E1-334A-CA16-A327FDEF6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056DDBC7-AF1C-81FD-42E0-7D771A5E8CB3}"/>
              </a:ext>
            </a:extLst>
          </p:cNvPr>
          <p:cNvSpPr txBox="1">
            <a:spLocks/>
          </p:cNvSpPr>
          <p:nvPr/>
        </p:nvSpPr>
        <p:spPr>
          <a:xfrm>
            <a:off x="2228850" y="306278"/>
            <a:ext cx="9344026" cy="742949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T Firs Neue Medium" panose="020B000303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Energy Use Case</a:t>
            </a:r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0212BB3B-E01D-E1DB-09BD-EE81236AFBB4}"/>
              </a:ext>
            </a:extLst>
          </p:cNvPr>
          <p:cNvSpPr/>
          <p:nvPr/>
        </p:nvSpPr>
        <p:spPr>
          <a:xfrm rot="10800000">
            <a:off x="6415790" y="4879209"/>
            <a:ext cx="5786301" cy="197547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5C136B-D1B7-5732-97E0-41F6E8474A45}"/>
              </a:ext>
            </a:extLst>
          </p:cNvPr>
          <p:cNvSpPr/>
          <p:nvPr/>
        </p:nvSpPr>
        <p:spPr>
          <a:xfrm>
            <a:off x="0" y="1042988"/>
            <a:ext cx="7956645" cy="4361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6CB7CBC3-E0FD-8FB9-8A8A-7355FB027772}"/>
              </a:ext>
            </a:extLst>
          </p:cNvPr>
          <p:cNvSpPr txBox="1">
            <a:spLocks/>
          </p:cNvSpPr>
          <p:nvPr/>
        </p:nvSpPr>
        <p:spPr>
          <a:xfrm>
            <a:off x="0" y="1057979"/>
            <a:ext cx="7656393" cy="4956778"/>
          </a:xfrm>
          <a:prstGeom prst="rect">
            <a:avLst/>
          </a:prstGeom>
          <a:noFill/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Challenge 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>
                <a:tab pos="74295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	</a:t>
            </a: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Digitalization of Practices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Requirements :</a:t>
            </a:r>
          </a:p>
          <a:p>
            <a:pPr marL="98901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IT / OT 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interconnection</a:t>
            </a:r>
          </a:p>
          <a:p>
            <a:pPr marL="98901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Isolation of interconnection with third parties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98901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No latency time</a:t>
            </a:r>
          </a:p>
          <a:p>
            <a:pPr marL="989013" marR="0" lvl="0" indent="-2222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Char char="-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Bidirectional exchanges between sensors and control center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Process  :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Comparison of several technologies (fw, diode, protocol </a:t>
            </a:r>
          </a:p>
          <a:p>
            <a:pPr marL="981075" marR="0" lvl="0" indent="-2254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	break application/hardware)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Validation of isolation level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Latency time &lt; 1ms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Selected solution :</a:t>
            </a:r>
          </a:p>
          <a:p>
            <a:pPr marL="715963" marR="0" lvl="0" indent="396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(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hardware protocol break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834ED7E-DBC6-31BD-0111-FCCFA4EEA927}"/>
              </a:ext>
            </a:extLst>
          </p:cNvPr>
          <p:cNvSpPr txBox="1"/>
          <p:nvPr/>
        </p:nvSpPr>
        <p:spPr>
          <a:xfrm>
            <a:off x="0" y="5103674"/>
            <a:ext cx="12192000" cy="1923604"/>
          </a:xfrm>
          <a:prstGeom prst="rect">
            <a:avLst/>
          </a:prstGeom>
          <a:solidFill>
            <a:srgbClr val="22E49C"/>
          </a:solidFill>
        </p:spPr>
        <p:txBody>
          <a:bodyPr wrap="square" rtlCol="0">
            <a:spAutoFit/>
          </a:bodyPr>
          <a:lstStyle/>
          <a:p>
            <a:pPr marL="225425" marR="0" lvl="0" indent="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Customer benefits :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46138" marR="0" lvl="0" indent="-401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Bi-directional and physical isolation :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SXN isolates and physically </a:t>
            </a:r>
          </a:p>
          <a:p>
            <a:pPr marL="8461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masks the 2 environments</a:t>
            </a:r>
          </a:p>
          <a:p>
            <a:pPr marL="846138" marR="0" lvl="0" indent="-401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- 	Regulatory compliance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: Architecture certified at a cyber level and a security level </a:t>
            </a:r>
          </a:p>
          <a:p>
            <a:pPr marL="846138" marR="0" lvl="0" indent="-401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- 	Simplified administration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vs a diode architecture</a:t>
            </a:r>
          </a:p>
          <a:p>
            <a:pPr marL="846138" marR="0" lvl="0" indent="-401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- 	Governance Principle :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separated responsibilities with ½ rules</a:t>
            </a:r>
          </a:p>
          <a:p>
            <a:pPr marL="715963" marR="0" lvl="0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A4ACAFE1-BEA1-52E9-E2D1-044C2282AA48}"/>
              </a:ext>
            </a:extLst>
          </p:cNvPr>
          <p:cNvSpPr/>
          <p:nvPr/>
        </p:nvSpPr>
        <p:spPr>
          <a:xfrm rot="10800000">
            <a:off x="7946554" y="5099858"/>
            <a:ext cx="4245446" cy="175101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 descr="Une image contenant capture d’écran, circuit&#10;&#10;Le contenu généré par l’IA peut être incorrect.">
            <a:extLst>
              <a:ext uri="{FF2B5EF4-FFF2-40B4-BE49-F238E27FC236}">
                <a16:creationId xmlns:a16="http://schemas.microsoft.com/office/drawing/2014/main" id="{CC8FF471-F683-F5A6-61DF-03FAA27B9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939" y="1212925"/>
            <a:ext cx="4784027" cy="375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9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D592-FA72-6DCB-1C0E-EC1651361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4A2C168-92EE-F9B2-D223-E8C5D01100ED}"/>
              </a:ext>
            </a:extLst>
          </p:cNvPr>
          <p:cNvSpPr/>
          <p:nvPr/>
        </p:nvSpPr>
        <p:spPr>
          <a:xfrm>
            <a:off x="0" y="1042988"/>
            <a:ext cx="7843436" cy="43693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724F9227-2F37-19DE-F15A-6E35B7507854}"/>
              </a:ext>
            </a:extLst>
          </p:cNvPr>
          <p:cNvSpPr txBox="1">
            <a:spLocks/>
          </p:cNvSpPr>
          <p:nvPr/>
        </p:nvSpPr>
        <p:spPr>
          <a:xfrm>
            <a:off x="-9619" y="934614"/>
            <a:ext cx="8345346" cy="5700712"/>
          </a:xfrm>
          <a:prstGeom prst="rect">
            <a:avLst/>
          </a:prstGeom>
          <a:noFill/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</a:t>
            </a: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Challenges :</a:t>
            </a: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6676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>
                <a:tab pos="752475" algn="l"/>
              </a:tabLst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Digitalization of Practices &amp; Opening to competition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Requirements :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IT / OT Interconnection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Regulatory compliance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Isolation of interconnection with third parties</a:t>
            </a:r>
          </a:p>
          <a:p>
            <a:pPr marL="989013" marR="0" lvl="0" indent="-2333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lang="en-US" b="1" noProof="1">
                <a:solidFill>
                  <a:prstClr val="black"/>
                </a:solidFill>
              </a:rPr>
              <a:t>Isolation between the signaling network and IT network</a:t>
            </a:r>
            <a:endParaRPr kumimoji="0" lang="en-US" sz="1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Process  :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Comparison of several technologies (fw, diode, protocol </a:t>
            </a:r>
          </a:p>
          <a:p>
            <a:pPr marL="981075" marR="0" lvl="0" indent="-2254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	break application/hardware)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Validation of the security level with NATO briefcase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Functional validation of the architecture (application flows)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Selected solution :</a:t>
            </a:r>
          </a:p>
          <a:p>
            <a:pPr marL="766763" marR="0" lvl="0" indent="-111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Seclab (hardware protocol break) + Stormshield (application analysis)</a:t>
            </a: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Bénéfices client :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Isolation physique :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SXN isole et masque physiquement les 2 environnements.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Conformité règlementaire ZEHO :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Architecture certifiée conforme par l’ANSSI.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Insensible au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zero-day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: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Pas de dépendance au correctif logiciel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Long time support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20246A-F3DF-5831-66AE-BD6EC56D48F1}"/>
              </a:ext>
            </a:extLst>
          </p:cNvPr>
          <p:cNvSpPr txBox="1"/>
          <p:nvPr/>
        </p:nvSpPr>
        <p:spPr>
          <a:xfrm>
            <a:off x="0" y="5211510"/>
            <a:ext cx="12192000" cy="1923604"/>
          </a:xfrm>
          <a:prstGeom prst="rect">
            <a:avLst/>
          </a:prstGeom>
          <a:solidFill>
            <a:srgbClr val="22E49C"/>
          </a:solidFill>
        </p:spPr>
        <p:txBody>
          <a:bodyPr wrap="square" rtlCol="0">
            <a:spAutoFit/>
          </a:bodyPr>
          <a:lstStyle/>
          <a:p>
            <a:pPr marL="225425" marR="0" lvl="0" indent="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Customer benefits :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Physical isolation :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SXN isolates and physically masks the 2 environments</a:t>
            </a: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ZEHO Regulatory Compliance :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Architecture certified as compliant by ANSSI </a:t>
            </a:r>
          </a:p>
          <a:p>
            <a:pPr marL="981075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	(French Cybersecurity Agency)</a:t>
            </a: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Resistant to zero-day :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No dependance on software patches</a:t>
            </a:r>
          </a:p>
          <a:p>
            <a:pPr marL="989013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Police système Courant"/>
              <a:buChar char="­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Long time support </a:t>
            </a:r>
          </a:p>
          <a:p>
            <a:pPr marL="7667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fr-FR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16" name="Titre 2">
            <a:extLst>
              <a:ext uri="{FF2B5EF4-FFF2-40B4-BE49-F238E27FC236}">
                <a16:creationId xmlns:a16="http://schemas.microsoft.com/office/drawing/2014/main" id="{9D502DB0-38DA-85C5-8216-E4A1F6829764}"/>
              </a:ext>
            </a:extLst>
          </p:cNvPr>
          <p:cNvSpPr txBox="1">
            <a:spLocks/>
          </p:cNvSpPr>
          <p:nvPr/>
        </p:nvSpPr>
        <p:spPr>
          <a:xfrm>
            <a:off x="2228850" y="306278"/>
            <a:ext cx="9344026" cy="742949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T Firs Neue Medium" panose="020B000303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Transport Use Case</a:t>
            </a:r>
          </a:p>
        </p:txBody>
      </p:sp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CE3E137F-6D6C-53DD-534D-79190BE86818}"/>
              </a:ext>
            </a:extLst>
          </p:cNvPr>
          <p:cNvSpPr/>
          <p:nvPr/>
        </p:nvSpPr>
        <p:spPr>
          <a:xfrm rot="10800000">
            <a:off x="7853054" y="5190606"/>
            <a:ext cx="4338945" cy="166739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 descr="Une image contenant capture d’écran, Appareils électroniques&#10;&#10;Le contenu généré par l’IA peut être incorrect.">
            <a:extLst>
              <a:ext uri="{FF2B5EF4-FFF2-40B4-BE49-F238E27FC236}">
                <a16:creationId xmlns:a16="http://schemas.microsoft.com/office/drawing/2014/main" id="{3D5AC13B-36E4-D81E-8818-BE1B4DD5FB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383" y="1434004"/>
            <a:ext cx="4732093" cy="336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83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714D5-057E-F6DD-E850-C72D000E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B77CA3F-E82A-C728-49FC-57AFBF6F1A2B}"/>
              </a:ext>
            </a:extLst>
          </p:cNvPr>
          <p:cNvSpPr txBox="1"/>
          <p:nvPr/>
        </p:nvSpPr>
        <p:spPr>
          <a:xfrm>
            <a:off x="0" y="5404735"/>
            <a:ext cx="12192000" cy="1754326"/>
          </a:xfrm>
          <a:prstGeom prst="rect">
            <a:avLst/>
          </a:prstGeom>
          <a:solidFill>
            <a:srgbClr val="22E49C"/>
          </a:solidFill>
        </p:spPr>
        <p:txBody>
          <a:bodyPr wrap="square" rtlCol="0">
            <a:spAutoFit/>
          </a:bodyPr>
          <a:lstStyle/>
          <a:p>
            <a:pPr marL="225425" marR="0" lvl="0" indent="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Customer benefits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  <a:p>
            <a:pPr marL="896938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Bi-directional and physical isolation 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SXN isolates and physically </a:t>
            </a:r>
          </a:p>
          <a:p>
            <a:pPr marL="6429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masks the 3 environments </a:t>
            </a:r>
          </a:p>
          <a:p>
            <a:pPr marL="896938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n-ea"/>
                <a:cs typeface="+mn-cs"/>
              </a:rPr>
              <a:t>Costs optimization :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Normal"/>
                <a:ea typeface="+mn-ea"/>
                <a:cs typeface="+mn-cs"/>
              </a:rPr>
              <a:t>Protocol-agnostic solution for traversing protocols</a:t>
            </a:r>
          </a:p>
          <a:p>
            <a:pPr marL="896938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lice système Courant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Resistant to zero-day 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No dependance on software patches</a:t>
            </a:r>
          </a:p>
          <a:p>
            <a:pPr marL="4445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C363C9F4-A1B4-EFCA-A26C-68691267CCFE}"/>
              </a:ext>
            </a:extLst>
          </p:cNvPr>
          <p:cNvSpPr txBox="1">
            <a:spLocks/>
          </p:cNvSpPr>
          <p:nvPr/>
        </p:nvSpPr>
        <p:spPr>
          <a:xfrm>
            <a:off x="2228850" y="306278"/>
            <a:ext cx="9344026" cy="742949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TT Firs Neue Medium" panose="020B00030300000200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Public Ministry Use Case</a:t>
            </a:r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C6FC18DA-03EC-20FF-1308-9DC11F3AAF0A}"/>
              </a:ext>
            </a:extLst>
          </p:cNvPr>
          <p:cNvSpPr/>
          <p:nvPr/>
        </p:nvSpPr>
        <p:spPr>
          <a:xfrm rot="10800000">
            <a:off x="6415790" y="4879209"/>
            <a:ext cx="5786301" cy="197547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89477B-FCEF-6601-FC10-431E0C3198CB}"/>
              </a:ext>
            </a:extLst>
          </p:cNvPr>
          <p:cNvSpPr/>
          <p:nvPr/>
        </p:nvSpPr>
        <p:spPr>
          <a:xfrm>
            <a:off x="0" y="1042988"/>
            <a:ext cx="7956645" cy="4361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A28E69A3-BF88-BF06-9622-CC424DCA248E}"/>
              </a:ext>
            </a:extLst>
          </p:cNvPr>
          <p:cNvSpPr txBox="1">
            <a:spLocks/>
          </p:cNvSpPr>
          <p:nvPr/>
        </p:nvSpPr>
        <p:spPr>
          <a:xfrm>
            <a:off x="0" y="602869"/>
            <a:ext cx="8079129" cy="5297851"/>
          </a:xfrm>
          <a:prstGeom prst="rect">
            <a:avLst/>
          </a:prstGeom>
          <a:noFill/>
        </p:spPr>
        <p:txBody>
          <a:bodyPr anchor="ctr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Challenges 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7550" marR="0" lvl="0" indent="-7175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>
                <a:tab pos="74295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	IS controlled opening with third parties &amp; Application isolation from intern network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Requirements :</a:t>
            </a:r>
          </a:p>
          <a:p>
            <a:pPr marL="985838" marR="0" lvl="0" indent="-1889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Opening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isolation of critical application</a:t>
            </a:r>
          </a:p>
          <a:p>
            <a:pPr marL="985838" marR="0" lvl="0" indent="-1889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Physical DLP</a:t>
            </a:r>
          </a:p>
          <a:p>
            <a:pPr marL="985838" marR="0" lvl="0" indent="-1889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XML file exchange platform</a:t>
            </a:r>
          </a:p>
          <a:p>
            <a:pPr marL="985838" marR="0" lvl="0" indent="-18891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Securing of communications TCP/IP with third parties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Process  :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Comparison of several technologies (fw, diode, protocol </a:t>
            </a:r>
          </a:p>
          <a:p>
            <a:pPr marL="981075" marR="0" lvl="0" indent="-2254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	break application/hardware)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Validation of the security level </a:t>
            </a:r>
          </a:p>
          <a:p>
            <a:pPr marL="985838" marR="0" lvl="0" indent="-2301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Police système Courant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Functional validation of physical DLP</a:t>
            </a: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715963" marR="0" lvl="0" indent="-271463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DemiBold" panose="020B0003030000020004" pitchFamily="34" charset="0"/>
                <a:ea typeface="+mj-ea"/>
                <a:cs typeface="+mj-cs"/>
              </a:rPr>
              <a:t> Selected solution :</a:t>
            </a:r>
          </a:p>
          <a:p>
            <a:pPr marL="715963" marR="0" lvl="0" indent="3968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Seclab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 (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T Firs Neue" panose="020B0003030000020004" pitchFamily="34" charset="0"/>
                <a:ea typeface="+mj-ea"/>
                <a:cs typeface="+mj-cs"/>
              </a:rPr>
              <a:t>hardware protocol break)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178FB7-1693-D901-0FDB-3AAF1FC48CED}"/>
              </a:ext>
            </a:extLst>
          </p:cNvPr>
          <p:cNvSpPr txBox="1"/>
          <p:nvPr/>
        </p:nvSpPr>
        <p:spPr>
          <a:xfrm>
            <a:off x="-266218" y="3935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 descr="Une image contenant capture d’écran, Modèle réduit, maison&#10;&#10;Le contenu généré par l’IA peut être incorrect.">
            <a:extLst>
              <a:ext uri="{FF2B5EF4-FFF2-40B4-BE49-F238E27FC236}">
                <a16:creationId xmlns:a16="http://schemas.microsoft.com/office/drawing/2014/main" id="{D8535382-ECCB-8079-B1E1-9CAED9599B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960" y="1461609"/>
            <a:ext cx="4975993" cy="393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23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72B95-3EA4-B8F3-A6E6-EC69B0870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53A96D7-9F21-50A8-E355-6462CBCE3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44" y="2978123"/>
            <a:ext cx="4918656" cy="9017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D913583-4CCB-4B58-79CE-A62EBF2A2C6C}"/>
              </a:ext>
            </a:extLst>
          </p:cNvPr>
          <p:cNvSpPr txBox="1"/>
          <p:nvPr/>
        </p:nvSpPr>
        <p:spPr>
          <a:xfrm>
            <a:off x="6400802" y="3208723"/>
            <a:ext cx="57911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0" dirty="0">
                <a:solidFill>
                  <a:prstClr val="white"/>
                </a:solidFill>
                <a:latin typeface="TT Firs Neue Medium" panose="020B0003030000020004" pitchFamily="34" charset="0"/>
              </a:rPr>
              <a:t>b</a:t>
            </a:r>
            <a:r>
              <a:rPr kumimoji="0" lang="fr-FR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ackup</a:t>
            </a:r>
            <a:r>
              <a:rPr lang="fr-FR" sz="5000" dirty="0">
                <a:solidFill>
                  <a:prstClr val="white"/>
                </a:solidFill>
                <a:latin typeface="TT Firs Neue Medium" panose="020B0003030000020004" pitchFamily="34" charset="0"/>
              </a:rPr>
              <a:t> slides</a:t>
            </a:r>
            <a:r>
              <a:rPr kumimoji="0" lang="fr-F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9166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94769-98AF-202C-C2B4-AB2035072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A4AFF8F8-F045-A8D8-7799-D4707F596F1D}"/>
              </a:ext>
            </a:extLst>
          </p:cNvPr>
          <p:cNvSpPr txBox="1">
            <a:spLocks/>
          </p:cNvSpPr>
          <p:nvPr/>
        </p:nvSpPr>
        <p:spPr>
          <a:xfrm>
            <a:off x="2105966" y="4644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3000" u="none" strike="noStrike" kern="1200" cap="none" spc="0" normalizeH="0" baseline="0" noProof="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A new approach is needed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EF26E821-292D-DE3F-EE43-76D00BB167FF}"/>
              </a:ext>
            </a:extLst>
          </p:cNvPr>
          <p:cNvSpPr txBox="1">
            <a:spLocks/>
          </p:cNvSpPr>
          <p:nvPr/>
        </p:nvSpPr>
        <p:spPr>
          <a:xfrm>
            <a:off x="507461" y="1466345"/>
            <a:ext cx="11522074" cy="642912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2E49C"/>
                </a:solidFill>
              </a:rPr>
              <a:t>To be operationally effective, OT cybersecurity must: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8E6F23-204A-7FB7-A542-9F99F50EC061}"/>
              </a:ext>
            </a:extLst>
          </p:cNvPr>
          <p:cNvSpPr txBox="1">
            <a:spLocks/>
          </p:cNvSpPr>
          <p:nvPr/>
        </p:nvSpPr>
        <p:spPr>
          <a:xfrm>
            <a:off x="6234229" y="1885351"/>
            <a:ext cx="5079387" cy="642912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42CF4A5E-A880-10DA-FBD3-9911C900996C}"/>
              </a:ext>
            </a:extLst>
          </p:cNvPr>
          <p:cNvSpPr txBox="1">
            <a:spLocks/>
          </p:cNvSpPr>
          <p:nvPr/>
        </p:nvSpPr>
        <p:spPr>
          <a:xfrm>
            <a:off x="507461" y="2499688"/>
            <a:ext cx="5427885" cy="78280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Designed specifically for industrial and operational environments.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Speak both OT and IT — and bridge the two.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Protect, not just detect.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Be tiered — not everything needs the same level of protection.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94E56B2-1EB1-0CA8-012E-75CAC740C8CE}"/>
              </a:ext>
            </a:extLst>
          </p:cNvPr>
          <p:cNvCxnSpPr>
            <a:cxnSpLocks/>
          </p:cNvCxnSpPr>
          <p:nvPr/>
        </p:nvCxnSpPr>
        <p:spPr>
          <a:xfrm>
            <a:off x="5977040" y="2592917"/>
            <a:ext cx="0" cy="2610454"/>
          </a:xfrm>
          <a:prstGeom prst="line">
            <a:avLst/>
          </a:prstGeom>
          <a:ln w="12700">
            <a:solidFill>
              <a:srgbClr val="22E49C"/>
            </a:solidFill>
          </a:ln>
          <a:effectLst>
            <a:glow rad="63500">
              <a:srgbClr val="22E39B">
                <a:alpha val="40000"/>
              </a:srgb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9C5E4490-4CF3-4667-C591-A61CA5AA1B20}"/>
              </a:ext>
            </a:extLst>
          </p:cNvPr>
          <p:cNvSpPr txBox="1">
            <a:spLocks/>
          </p:cNvSpPr>
          <p:nvPr/>
        </p:nvSpPr>
        <p:spPr>
          <a:xfrm>
            <a:off x="6243690" y="2499688"/>
            <a:ext cx="5427885" cy="78280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Minimize disruption from updates and patching.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Cut management overhead and maintenance burden.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Stay ahead of future threats through disruptive technologies.</a:t>
            </a:r>
          </a:p>
        </p:txBody>
      </p:sp>
    </p:spTree>
    <p:extLst>
      <p:ext uri="{BB962C8B-B14F-4D97-AF65-F5344CB8AC3E}">
        <p14:creationId xmlns:p14="http://schemas.microsoft.com/office/powerpoint/2010/main" val="1940365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D86CC39-4E72-6527-92BB-84789C0CCD19}"/>
              </a:ext>
            </a:extLst>
          </p:cNvPr>
          <p:cNvSpPr/>
          <p:nvPr/>
        </p:nvSpPr>
        <p:spPr>
          <a:xfrm>
            <a:off x="7847214" y="5811512"/>
            <a:ext cx="1019907" cy="369332"/>
          </a:xfrm>
          <a:prstGeom prst="roundRect">
            <a:avLst/>
          </a:prstGeom>
          <a:solidFill>
            <a:srgbClr val="22E3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D781CB8-82A6-B016-2AD8-58D0B03523E4}"/>
              </a:ext>
            </a:extLst>
          </p:cNvPr>
          <p:cNvSpPr/>
          <p:nvPr/>
        </p:nvSpPr>
        <p:spPr>
          <a:xfrm>
            <a:off x="5281243" y="5811512"/>
            <a:ext cx="1019907" cy="369332"/>
          </a:xfrm>
          <a:prstGeom prst="roundRect">
            <a:avLst/>
          </a:prstGeom>
          <a:solidFill>
            <a:srgbClr val="22E3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920E200-F3A2-48A5-A174-AC00BCF2F3EC}"/>
              </a:ext>
            </a:extLst>
          </p:cNvPr>
          <p:cNvSpPr/>
          <p:nvPr/>
        </p:nvSpPr>
        <p:spPr>
          <a:xfrm>
            <a:off x="2747674" y="5811512"/>
            <a:ext cx="1019907" cy="369332"/>
          </a:xfrm>
          <a:prstGeom prst="roundRect">
            <a:avLst/>
          </a:prstGeom>
          <a:solidFill>
            <a:srgbClr val="22E3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A15135C-EEDF-D9D0-A16D-5E8113A991E3}"/>
              </a:ext>
            </a:extLst>
          </p:cNvPr>
          <p:cNvSpPr txBox="1"/>
          <p:nvPr/>
        </p:nvSpPr>
        <p:spPr>
          <a:xfrm>
            <a:off x="2747674" y="5811512"/>
            <a:ext cx="101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/>
                </a:solidFill>
                <a:latin typeface="TT Firs Neue Medium" panose="020B0003030000020004" pitchFamily="34" charset="0"/>
              </a:rPr>
              <a:t>Key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 A1</a:t>
            </a:r>
          </a:p>
        </p:txBody>
      </p:sp>
      <p:sp>
        <p:nvSpPr>
          <p:cNvPr id="8" name="Flèche vers le haut 7">
            <a:extLst>
              <a:ext uri="{FF2B5EF4-FFF2-40B4-BE49-F238E27FC236}">
                <a16:creationId xmlns:a16="http://schemas.microsoft.com/office/drawing/2014/main" id="{18BA8BB6-C260-031B-1C0B-49E8D473247C}"/>
              </a:ext>
            </a:extLst>
          </p:cNvPr>
          <p:cNvSpPr/>
          <p:nvPr/>
        </p:nvSpPr>
        <p:spPr>
          <a:xfrm>
            <a:off x="4829908" y="1527966"/>
            <a:ext cx="140677" cy="332415"/>
          </a:xfrm>
          <a:prstGeom prst="upArrow">
            <a:avLst/>
          </a:prstGeom>
          <a:solidFill>
            <a:srgbClr val="82009D">
              <a:alpha val="62000"/>
            </a:srgbClr>
          </a:solidFill>
          <a:ln w="952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èche vers le haut 8">
            <a:extLst>
              <a:ext uri="{FF2B5EF4-FFF2-40B4-BE49-F238E27FC236}">
                <a16:creationId xmlns:a16="http://schemas.microsoft.com/office/drawing/2014/main" id="{CEE80E6E-E57B-4E6A-6CC9-F90421EDCC7A}"/>
              </a:ext>
            </a:extLst>
          </p:cNvPr>
          <p:cNvSpPr/>
          <p:nvPr/>
        </p:nvSpPr>
        <p:spPr>
          <a:xfrm>
            <a:off x="5392616" y="1527966"/>
            <a:ext cx="140677" cy="332415"/>
          </a:xfrm>
          <a:prstGeom prst="upArrow">
            <a:avLst/>
          </a:prstGeom>
          <a:solidFill>
            <a:srgbClr val="82009D">
              <a:alpha val="62000"/>
            </a:srgbClr>
          </a:solidFill>
          <a:ln w="952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èche vers le haut 9">
            <a:extLst>
              <a:ext uri="{FF2B5EF4-FFF2-40B4-BE49-F238E27FC236}">
                <a16:creationId xmlns:a16="http://schemas.microsoft.com/office/drawing/2014/main" id="{52126B73-A6D6-2DB2-20C9-1702FDA83A4E}"/>
              </a:ext>
            </a:extLst>
          </p:cNvPr>
          <p:cNvSpPr/>
          <p:nvPr/>
        </p:nvSpPr>
        <p:spPr>
          <a:xfrm>
            <a:off x="5955324" y="1527966"/>
            <a:ext cx="140677" cy="332415"/>
          </a:xfrm>
          <a:prstGeom prst="upArrow">
            <a:avLst/>
          </a:prstGeom>
          <a:solidFill>
            <a:srgbClr val="82009D">
              <a:alpha val="62000"/>
            </a:srgbClr>
          </a:solidFill>
          <a:ln w="952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èche vers le haut 10">
            <a:extLst>
              <a:ext uri="{FF2B5EF4-FFF2-40B4-BE49-F238E27FC236}">
                <a16:creationId xmlns:a16="http://schemas.microsoft.com/office/drawing/2014/main" id="{78D158A0-25B5-B844-E8B1-E7ABA3386C32}"/>
              </a:ext>
            </a:extLst>
          </p:cNvPr>
          <p:cNvSpPr/>
          <p:nvPr/>
        </p:nvSpPr>
        <p:spPr>
          <a:xfrm>
            <a:off x="6518032" y="1527966"/>
            <a:ext cx="140677" cy="332415"/>
          </a:xfrm>
          <a:prstGeom prst="upArrow">
            <a:avLst/>
          </a:prstGeom>
          <a:solidFill>
            <a:srgbClr val="82009D">
              <a:alpha val="62000"/>
            </a:srgbClr>
          </a:solidFill>
          <a:ln w="952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B37F458-2063-EF04-84EE-2453C3D460F7}"/>
              </a:ext>
            </a:extLst>
          </p:cNvPr>
          <p:cNvSpPr txBox="1"/>
          <p:nvPr/>
        </p:nvSpPr>
        <p:spPr>
          <a:xfrm>
            <a:off x="4499875" y="853662"/>
            <a:ext cx="2517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Anti-malware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NDR,</a:t>
            </a:r>
            <a:r>
              <a:rPr lang="fr-FR" dirty="0">
                <a:latin typeface="TT Firs Neue" panose="020B00030300000200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IDS/IPS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5" name="Rectangle : avec coins arrondis en haut 4">
            <a:extLst>
              <a:ext uri="{FF2B5EF4-FFF2-40B4-BE49-F238E27FC236}">
                <a16:creationId xmlns:a16="http://schemas.microsoft.com/office/drawing/2014/main" id="{CA5710EF-FEDC-F8A8-CE79-04195EEE6C11}"/>
              </a:ext>
            </a:extLst>
          </p:cNvPr>
          <p:cNvSpPr/>
          <p:nvPr/>
        </p:nvSpPr>
        <p:spPr>
          <a:xfrm>
            <a:off x="1992923" y="2531932"/>
            <a:ext cx="2497015" cy="1008184"/>
          </a:xfrm>
          <a:prstGeom prst="round2SameRect">
            <a:avLst>
              <a:gd name="adj1" fmla="val 6202"/>
              <a:gd name="adj2" fmla="val 0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fr-FR" sz="500" dirty="0">
                <a:solidFill>
                  <a:srgbClr val="22E39B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 Medium" panose="02000503030000020004" pitchFamily="2" charset="0"/>
              </a:rPr>
            </a:br>
            <a:r>
              <a:rPr lang="fr-FR" sz="1600" dirty="0">
                <a:solidFill>
                  <a:srgbClr val="22E39B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 Medium" panose="02000503030000020004" pitchFamily="2" charset="0"/>
              </a:rPr>
              <a:t>Network A</a:t>
            </a:r>
          </a:p>
        </p:txBody>
      </p:sp>
      <p:sp>
        <p:nvSpPr>
          <p:cNvPr id="6" name="Rectangle : avec coins arrondis en haut 5">
            <a:extLst>
              <a:ext uri="{FF2B5EF4-FFF2-40B4-BE49-F238E27FC236}">
                <a16:creationId xmlns:a16="http://schemas.microsoft.com/office/drawing/2014/main" id="{B8673E3D-57B6-D82C-C523-19D9C7EF89AE}"/>
              </a:ext>
            </a:extLst>
          </p:cNvPr>
          <p:cNvSpPr/>
          <p:nvPr/>
        </p:nvSpPr>
        <p:spPr>
          <a:xfrm>
            <a:off x="7092461" y="2531932"/>
            <a:ext cx="2497015" cy="1008184"/>
          </a:xfrm>
          <a:prstGeom prst="round2SameRect">
            <a:avLst>
              <a:gd name="adj1" fmla="val 6202"/>
              <a:gd name="adj2" fmla="val 0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sz="500" dirty="0">
              <a:solidFill>
                <a:srgbClr val="22E39B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T Firs Neue Trial Var Roman Medium" panose="02000503030000020004" pitchFamily="2" charset="0"/>
            </a:endParaRPr>
          </a:p>
          <a:p>
            <a:pPr algn="ctr"/>
            <a:r>
              <a:rPr lang="fr-FR" sz="1600" dirty="0">
                <a:solidFill>
                  <a:srgbClr val="22E39B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 Medium" panose="02000503030000020004" pitchFamily="2" charset="0"/>
              </a:rPr>
              <a:t>Network B</a:t>
            </a:r>
          </a:p>
        </p:txBody>
      </p:sp>
      <p:sp>
        <p:nvSpPr>
          <p:cNvPr id="7" name="Rectangle : avec coins arrondis en haut 6">
            <a:extLst>
              <a:ext uri="{FF2B5EF4-FFF2-40B4-BE49-F238E27FC236}">
                <a16:creationId xmlns:a16="http://schemas.microsoft.com/office/drawing/2014/main" id="{57274D8C-6339-B917-6F24-010D4E27BFA7}"/>
              </a:ext>
            </a:extLst>
          </p:cNvPr>
          <p:cNvSpPr/>
          <p:nvPr/>
        </p:nvSpPr>
        <p:spPr>
          <a:xfrm>
            <a:off x="4542690" y="1792447"/>
            <a:ext cx="2497015" cy="3064622"/>
          </a:xfrm>
          <a:prstGeom prst="round2SameRect">
            <a:avLst>
              <a:gd name="adj1" fmla="val 6202"/>
              <a:gd name="adj2" fmla="val 0"/>
            </a:avLst>
          </a:prstGeom>
          <a:pattFill prst="ltUpDiag">
            <a:fgClr>
              <a:srgbClr val="82009D"/>
            </a:fgClr>
            <a:bgClr>
              <a:schemeClr val="bg1"/>
            </a:bgClr>
          </a:pattFill>
          <a:ln w="28575">
            <a:solidFill>
              <a:srgbClr val="000000"/>
            </a:solidFill>
          </a:ln>
          <a:effectLst>
            <a:glow rad="63500">
              <a:srgbClr val="82009D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dirty="0" err="1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 Medium" panose="02000503030000020004" pitchFamily="2" charset="0"/>
              </a:rPr>
              <a:t>External</a:t>
            </a:r>
            <a:endParaRPr lang="fr-FR" sz="1600" dirty="0">
              <a:solidFill>
                <a:schemeClr val="tx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T Firs Neue Trial Var Roman Medium" panose="02000503030000020004" pitchFamily="2" charset="0"/>
            </a:endParaRPr>
          </a:p>
          <a:p>
            <a:pPr algn="ctr"/>
            <a:r>
              <a:rPr lang="fr-FR" sz="1600" dirty="0" err="1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 Medium" panose="02000503030000020004" pitchFamily="2" charset="0"/>
              </a:rPr>
              <a:t>Filtering</a:t>
            </a:r>
            <a:endParaRPr lang="fr-FR" sz="1600" dirty="0">
              <a:solidFill>
                <a:schemeClr val="tx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TT Firs Neue Trial Var Roman Medium" panose="02000503030000020004" pitchFamily="2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509C6E0-1013-C4FC-86BF-4E480BF9E0D2}"/>
              </a:ext>
            </a:extLst>
          </p:cNvPr>
          <p:cNvGrpSpPr/>
          <p:nvPr/>
        </p:nvGrpSpPr>
        <p:grpSpPr>
          <a:xfrm>
            <a:off x="4890690" y="3983074"/>
            <a:ext cx="1697680" cy="806294"/>
            <a:chOff x="9083206" y="1461416"/>
            <a:chExt cx="1109446" cy="526919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3695DEE1-A511-14CB-E956-F14689BF5D45}"/>
                </a:ext>
              </a:extLst>
            </p:cNvPr>
            <p:cNvGrpSpPr/>
            <p:nvPr/>
          </p:nvGrpSpPr>
          <p:grpSpPr>
            <a:xfrm>
              <a:off x="9083206" y="1461416"/>
              <a:ext cx="1109446" cy="526919"/>
              <a:chOff x="9083206" y="1461416"/>
              <a:chExt cx="1109446" cy="526919"/>
            </a:xfrm>
          </p:grpSpPr>
          <p:pic>
            <p:nvPicPr>
              <p:cNvPr id="23" name="Image 22" descr="Une image contenant Graphique, capture d’écran, graphisme, symbole&#10;&#10;Description générée automatiquement">
                <a:extLst>
                  <a:ext uri="{FF2B5EF4-FFF2-40B4-BE49-F238E27FC236}">
                    <a16:creationId xmlns:a16="http://schemas.microsoft.com/office/drawing/2014/main" id="{EBFFE413-42F7-1ACA-0976-80C9CA2733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25000"/>
                        </a14:imgEffect>
                        <a14:imgEffect>
                          <a14:saturation sat="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83206" y="1461416"/>
                <a:ext cx="1109446" cy="526919"/>
              </a:xfrm>
              <a:prstGeom prst="rect">
                <a:avLst/>
              </a:prstGeom>
            </p:spPr>
          </p:pic>
          <p:sp>
            <p:nvSpPr>
              <p:cNvPr id="24" name="Rectangle : avec coins rognés en haut 23">
                <a:extLst>
                  <a:ext uri="{FF2B5EF4-FFF2-40B4-BE49-F238E27FC236}">
                    <a16:creationId xmlns:a16="http://schemas.microsoft.com/office/drawing/2014/main" id="{A31219A3-6D6C-E82F-253C-7B8079084A4B}"/>
                  </a:ext>
                </a:extLst>
              </p:cNvPr>
              <p:cNvSpPr/>
              <p:nvPr/>
            </p:nvSpPr>
            <p:spPr>
              <a:xfrm>
                <a:off x="9442121" y="1522974"/>
                <a:ext cx="410214" cy="364384"/>
              </a:xfrm>
              <a:prstGeom prst="snip2Same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 : avec coins rognés en haut 24">
                <a:extLst>
                  <a:ext uri="{FF2B5EF4-FFF2-40B4-BE49-F238E27FC236}">
                    <a16:creationId xmlns:a16="http://schemas.microsoft.com/office/drawing/2014/main" id="{2EE3042D-FBB0-C958-4210-719264C8AB37}"/>
                  </a:ext>
                </a:extLst>
              </p:cNvPr>
              <p:cNvSpPr/>
              <p:nvPr/>
            </p:nvSpPr>
            <p:spPr>
              <a:xfrm rot="10800000">
                <a:off x="9447745" y="1560342"/>
                <a:ext cx="404589" cy="364384"/>
              </a:xfrm>
              <a:prstGeom prst="snip2Same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2" name="Image 21" descr="Une image contenant Graphique, Caractère coloré, capture d’écran, graphisme&#10;&#10;Description générée automatiquement">
              <a:extLst>
                <a:ext uri="{FF2B5EF4-FFF2-40B4-BE49-F238E27FC236}">
                  <a16:creationId xmlns:a16="http://schemas.microsoft.com/office/drawing/2014/main" id="{ECE78FC1-E838-83D8-1608-9EFEAF16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5544" y="1583027"/>
              <a:ext cx="243369" cy="244277"/>
            </a:xfrm>
            <a:prstGeom prst="rect">
              <a:avLst/>
            </a:prstGeom>
          </p:spPr>
        </p:pic>
      </p:grpSp>
      <p:sp>
        <p:nvSpPr>
          <p:cNvPr id="28" name="Rectangle : avec coins arrondis en haut 27">
            <a:extLst>
              <a:ext uri="{FF2B5EF4-FFF2-40B4-BE49-F238E27FC236}">
                <a16:creationId xmlns:a16="http://schemas.microsoft.com/office/drawing/2014/main" id="{46E49252-8AA4-3F44-D29E-D67E238D2016}"/>
              </a:ext>
            </a:extLst>
          </p:cNvPr>
          <p:cNvSpPr/>
          <p:nvPr/>
        </p:nvSpPr>
        <p:spPr>
          <a:xfrm rot="10800000">
            <a:off x="1992920" y="3802272"/>
            <a:ext cx="2497015" cy="1054797"/>
          </a:xfrm>
          <a:prstGeom prst="round2SameRect">
            <a:avLst>
              <a:gd name="adj1" fmla="val 6202"/>
              <a:gd name="adj2" fmla="val 0"/>
            </a:avLst>
          </a:prstGeom>
          <a:noFill/>
          <a:ln w="19050">
            <a:solidFill>
              <a:srgbClr val="22E49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FB3A5C3-7EFC-5EA8-E6C2-6040F85538B8}"/>
              </a:ext>
            </a:extLst>
          </p:cNvPr>
          <p:cNvSpPr txBox="1"/>
          <p:nvPr/>
        </p:nvSpPr>
        <p:spPr>
          <a:xfrm>
            <a:off x="2145323" y="3971868"/>
            <a:ext cx="2224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Admin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½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rule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32" name="Rectangle : avec coins arrondis en haut 31">
            <a:extLst>
              <a:ext uri="{FF2B5EF4-FFF2-40B4-BE49-F238E27FC236}">
                <a16:creationId xmlns:a16="http://schemas.microsoft.com/office/drawing/2014/main" id="{1096AC79-06A5-4B70-78DE-112584A525F8}"/>
              </a:ext>
            </a:extLst>
          </p:cNvPr>
          <p:cNvSpPr/>
          <p:nvPr/>
        </p:nvSpPr>
        <p:spPr>
          <a:xfrm rot="10800000">
            <a:off x="7092460" y="3802273"/>
            <a:ext cx="2497015" cy="1054796"/>
          </a:xfrm>
          <a:prstGeom prst="round2SameRect">
            <a:avLst>
              <a:gd name="adj1" fmla="val 6202"/>
              <a:gd name="adj2" fmla="val 0"/>
            </a:avLst>
          </a:prstGeom>
          <a:noFill/>
          <a:ln w="19050">
            <a:solidFill>
              <a:srgbClr val="22E49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2E3E9B5-C57C-5B18-FA90-F2D9EB6D8841}"/>
              </a:ext>
            </a:extLst>
          </p:cNvPr>
          <p:cNvSpPr txBox="1"/>
          <p:nvPr/>
        </p:nvSpPr>
        <p:spPr>
          <a:xfrm>
            <a:off x="7244863" y="3971868"/>
            <a:ext cx="2224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Admin 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½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rule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6C4ED686-E8E4-CC74-F4D7-79682DE684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46" y="3006666"/>
            <a:ext cx="11840308" cy="965202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D51B55DD-24FE-518D-B65B-A1F5036A62F6}"/>
              </a:ext>
            </a:extLst>
          </p:cNvPr>
          <p:cNvSpPr txBox="1"/>
          <p:nvPr/>
        </p:nvSpPr>
        <p:spPr>
          <a:xfrm>
            <a:off x="4522335" y="4878820"/>
            <a:ext cx="2517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Electronic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AirGap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white"/>
                </a:solidFill>
                <a:latin typeface="TT Firs Neue" panose="020B0003030000020004" pitchFamily="34" charset="0"/>
              </a:rPr>
              <a:t>0 Code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Protocol Break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5FE0602-85B3-4586-8567-6A5FB201EE14}"/>
              </a:ext>
            </a:extLst>
          </p:cNvPr>
          <p:cNvSpPr txBox="1"/>
          <p:nvPr/>
        </p:nvSpPr>
        <p:spPr>
          <a:xfrm>
            <a:off x="7847214" y="5811512"/>
            <a:ext cx="101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/>
                </a:solidFill>
                <a:latin typeface="TT Firs Neue Medium" panose="020B0003030000020004" pitchFamily="34" charset="0"/>
              </a:rPr>
              <a:t>Key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 B1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A6E63C6-AC8B-4231-85C9-CCD1A3450E02}"/>
              </a:ext>
            </a:extLst>
          </p:cNvPr>
          <p:cNvSpPr txBox="1"/>
          <p:nvPr/>
        </p:nvSpPr>
        <p:spPr>
          <a:xfrm>
            <a:off x="5281245" y="5811512"/>
            <a:ext cx="101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Flow 1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42A65B87-6AD8-C53D-7BC4-01EB04FA6281}"/>
              </a:ext>
            </a:extLst>
          </p:cNvPr>
          <p:cNvCxnSpPr>
            <a:cxnSpLocks/>
          </p:cNvCxnSpPr>
          <p:nvPr/>
        </p:nvCxnSpPr>
        <p:spPr>
          <a:xfrm>
            <a:off x="3767581" y="5996178"/>
            <a:ext cx="1513664" cy="0"/>
          </a:xfrm>
          <a:prstGeom prst="straightConnector1">
            <a:avLst/>
          </a:prstGeom>
          <a:ln>
            <a:solidFill>
              <a:srgbClr val="22E4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E60A64B-E9D9-FF9D-00F7-EB8DC370F0F3}"/>
              </a:ext>
            </a:extLst>
          </p:cNvPr>
          <p:cNvCxnSpPr>
            <a:cxnSpLocks/>
          </p:cNvCxnSpPr>
          <p:nvPr/>
        </p:nvCxnSpPr>
        <p:spPr>
          <a:xfrm flipH="1">
            <a:off x="6301152" y="5996178"/>
            <a:ext cx="1546062" cy="0"/>
          </a:xfrm>
          <a:prstGeom prst="straightConnector1">
            <a:avLst/>
          </a:prstGeom>
          <a:ln>
            <a:solidFill>
              <a:srgbClr val="22E4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65F440B3-5D8F-641C-02FF-CF85D2607F57}"/>
              </a:ext>
            </a:extLst>
          </p:cNvPr>
          <p:cNvSpPr txBox="1"/>
          <p:nvPr/>
        </p:nvSpPr>
        <p:spPr>
          <a:xfrm>
            <a:off x="4097567" y="933693"/>
            <a:ext cx="1110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3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independant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electronic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boards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2" name="Rectangle : avec coins arrondis en haut 1">
            <a:extLst>
              <a:ext uri="{FF2B5EF4-FFF2-40B4-BE49-F238E27FC236}">
                <a16:creationId xmlns:a16="http://schemas.microsoft.com/office/drawing/2014/main" id="{2FE54D2F-BA70-440B-F92A-92406272B526}"/>
              </a:ext>
            </a:extLst>
          </p:cNvPr>
          <p:cNvSpPr/>
          <p:nvPr/>
        </p:nvSpPr>
        <p:spPr>
          <a:xfrm>
            <a:off x="4562569" y="2531931"/>
            <a:ext cx="2464618" cy="481677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8200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tx1"/>
                </a:solidFill>
                <a:latin typeface="TT Firs Neue Trial Var Roman Medium" panose="02000503030000020004" pitchFamily="2" charset="0"/>
              </a:rPr>
              <a:t>Internal</a:t>
            </a:r>
            <a:r>
              <a:rPr lang="fr-FR" sz="1600" dirty="0">
                <a:solidFill>
                  <a:schemeClr val="tx1"/>
                </a:solidFill>
                <a:latin typeface="TT Firs Neue Trial Var Roman Medium" panose="02000503030000020004" pitchFamily="2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TT Firs Neue Trial Var Roman Medium" panose="02000503030000020004" pitchFamily="2" charset="0"/>
              </a:rPr>
              <a:t>Filtering</a:t>
            </a:r>
            <a:endParaRPr lang="fr-FR" sz="1600" dirty="0">
              <a:solidFill>
                <a:schemeClr val="tx1"/>
              </a:solidFill>
              <a:latin typeface="TT Firs Neue Trial Var Roman Medium" panose="02000503030000020004" pitchFamily="2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B551F0C-1217-D76A-2F94-F2DDDC62DE02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T Firs Neue Trial Var Roman" panose="02000503030000020004" pitchFamily="2" charset="0"/>
              </a:rPr>
              <a:t>Electronic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T Firs Neue Trial Var Roman" panose="02000503030000020004" pitchFamily="2" charset="0"/>
              </a:rPr>
              <a:t>AirGap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3000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TM</a:t>
            </a:r>
            <a:endParaRPr kumimoji="0" lang="fr-FR" sz="300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972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AD635-AF6B-75A1-7295-AD104A31D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B7ADA4BD-CEE8-69A3-62CC-4BAB4820E89F}"/>
              </a:ext>
            </a:extLst>
          </p:cNvPr>
          <p:cNvSpPr txBox="1">
            <a:spLocks/>
          </p:cNvSpPr>
          <p:nvPr/>
        </p:nvSpPr>
        <p:spPr>
          <a:xfrm>
            <a:off x="2137863" y="420356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3000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Born from </a:t>
            </a:r>
            <a:r>
              <a:rPr lang="en-US" sz="3000" dirty="0">
                <a:solidFill>
                  <a:srgbClr val="22E39B"/>
                </a:solidFill>
                <a:latin typeface="TT Firs Neue Trial Var Roman Light" panose="02000503030000020004" pitchFamily="2" charset="0"/>
              </a:rPr>
              <a:t>OT</a:t>
            </a:r>
            <a:r>
              <a:rPr lang="en-US" sz="3000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, built for </a:t>
            </a:r>
            <a:r>
              <a:rPr lang="en-US" sz="3000" dirty="0">
                <a:solidFill>
                  <a:srgbClr val="22E39B"/>
                </a:solidFill>
                <a:latin typeface="TT Firs Neue Trial Var Roman Light" panose="02000503030000020004" pitchFamily="2" charset="0"/>
              </a:rPr>
              <a:t>OT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73F258E5-FB3C-3CC6-B7B9-2A64A8625ACC}"/>
              </a:ext>
            </a:extLst>
          </p:cNvPr>
          <p:cNvSpPr txBox="1">
            <a:spLocks/>
          </p:cNvSpPr>
          <p:nvPr/>
        </p:nvSpPr>
        <p:spPr>
          <a:xfrm>
            <a:off x="844928" y="1163305"/>
            <a:ext cx="10636961" cy="5349441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Police système Courant"/>
              <a:buNone/>
            </a:pPr>
            <a:r>
              <a:rPr lang="en-US" sz="2000" b="1" noProof="0" dirty="0">
                <a:solidFill>
                  <a:srgbClr val="22E49C"/>
                </a:solidFill>
              </a:rPr>
              <a:t>Industrial systems were never designed to be connected. </a:t>
            </a:r>
          </a:p>
          <a:p>
            <a:pPr marL="0" indent="0">
              <a:buFont typeface="Police système Courant"/>
              <a:buNone/>
            </a:pPr>
            <a:r>
              <a:rPr lang="en-US" sz="2000" b="1" noProof="0" dirty="0">
                <a:solidFill>
                  <a:srgbClr val="22E49C"/>
                </a:solidFill>
              </a:rPr>
              <a:t>Now they are, and the threats are real. </a:t>
            </a:r>
            <a:r>
              <a:rPr lang="en-US" sz="2000" b="1" noProof="0" dirty="0" err="1">
                <a:solidFill>
                  <a:srgbClr val="22E49C"/>
                </a:solidFill>
              </a:rPr>
              <a:t>Seclab</a:t>
            </a:r>
            <a:r>
              <a:rPr lang="en-US" sz="2000" b="1" noProof="0" dirty="0">
                <a:solidFill>
                  <a:srgbClr val="22E49C"/>
                </a:solidFill>
              </a:rPr>
              <a:t> exists to close that gap.</a:t>
            </a:r>
          </a:p>
          <a:p>
            <a:pPr marL="0" indent="0">
              <a:buFont typeface="Police système Courant"/>
              <a:buNone/>
            </a:pPr>
            <a:endParaRPr lang="en-US" sz="2000" b="1" dirty="0">
              <a:solidFill>
                <a:srgbClr val="22E49C"/>
              </a:solidFill>
            </a:endParaRPr>
          </a:p>
          <a:p>
            <a:pPr marL="0" indent="0" algn="just">
              <a:buFont typeface="Police système Courant"/>
              <a:buNone/>
            </a:pPr>
            <a:r>
              <a:rPr lang="en-US" sz="2000" noProof="0" dirty="0" err="1">
                <a:solidFill>
                  <a:schemeClr val="tx1"/>
                </a:solidFill>
              </a:rPr>
              <a:t>Seclab</a:t>
            </a:r>
            <a:r>
              <a:rPr lang="en-US" sz="2000" noProof="0" dirty="0">
                <a:solidFill>
                  <a:schemeClr val="tx1"/>
                </a:solidFill>
              </a:rPr>
              <a:t> was born in </a:t>
            </a:r>
            <a:r>
              <a:rPr lang="en-US" sz="2000" noProof="0" dirty="0"/>
              <a:t>2011</a:t>
            </a:r>
            <a:r>
              <a:rPr lang="en-US" sz="2000" noProof="0" dirty="0">
                <a:solidFill>
                  <a:schemeClr val="tx1"/>
                </a:solidFill>
              </a:rPr>
              <a:t> inside one of the world's most demanding environments: French nuclear energy (EDF). Originally a design office, we spent </a:t>
            </a:r>
            <a:r>
              <a:rPr lang="en-US" sz="2000" noProof="0" dirty="0"/>
              <a:t>13 years </a:t>
            </a:r>
            <a:r>
              <a:rPr lang="en-US" sz="2000" noProof="0" dirty="0">
                <a:solidFill>
                  <a:schemeClr val="tx1"/>
                </a:solidFill>
              </a:rPr>
              <a:t>engineering software and hardware-based cybersecurity for the systems where failure is never an option — power grids, railways, space.</a:t>
            </a:r>
          </a:p>
          <a:p>
            <a:pPr marL="0" indent="0" algn="just">
              <a:buFont typeface="Police système Courant"/>
              <a:buNone/>
            </a:pPr>
            <a:endParaRPr lang="en-US" sz="2000" noProof="0" dirty="0">
              <a:solidFill>
                <a:schemeClr val="tx1"/>
              </a:solidFill>
            </a:endParaRPr>
          </a:p>
          <a:p>
            <a:pPr marL="0" indent="0" algn="just">
              <a:buFont typeface="Police système Courant"/>
              <a:buNone/>
            </a:pPr>
            <a:r>
              <a:rPr lang="en-US" sz="2000" noProof="0" dirty="0">
                <a:solidFill>
                  <a:schemeClr val="tx1"/>
                </a:solidFill>
              </a:rPr>
              <a:t>In </a:t>
            </a:r>
            <a:r>
              <a:rPr lang="en-US" sz="2000" noProof="0" dirty="0"/>
              <a:t>2024</a:t>
            </a:r>
            <a:r>
              <a:rPr lang="en-US" sz="2000" noProof="0" dirty="0">
                <a:solidFill>
                  <a:schemeClr val="tx1"/>
                </a:solidFill>
              </a:rPr>
              <a:t>, a new chapter began. Acquired and reinvested by cybersecurity veterans backed by sovereign funds and Thales, </a:t>
            </a:r>
            <a:r>
              <a:rPr lang="en-US" sz="2000" noProof="0" dirty="0" err="1">
                <a:solidFill>
                  <a:schemeClr val="tx1"/>
                </a:solidFill>
              </a:rPr>
              <a:t>Seclab</a:t>
            </a:r>
            <a:r>
              <a:rPr lang="en-US" sz="2000" noProof="0" dirty="0">
                <a:solidFill>
                  <a:schemeClr val="tx1"/>
                </a:solidFill>
              </a:rPr>
              <a:t> scaled as an OT Cybersecurity vendor. In </a:t>
            </a:r>
            <a:r>
              <a:rPr lang="en-US" sz="2000" noProof="0" dirty="0"/>
              <a:t>2025</a:t>
            </a:r>
            <a:r>
              <a:rPr lang="en-US" sz="2000" noProof="0" dirty="0">
                <a:solidFill>
                  <a:schemeClr val="tx1"/>
                </a:solidFill>
              </a:rPr>
              <a:t>, the company merged with </a:t>
            </a:r>
            <a:r>
              <a:rPr lang="en-US" sz="2000" noProof="0" dirty="0" err="1">
                <a:solidFill>
                  <a:schemeClr val="tx1"/>
                </a:solidFill>
              </a:rPr>
              <a:t>Seckiot</a:t>
            </a:r>
            <a:r>
              <a:rPr lang="en-US" sz="2000" noProof="0" dirty="0">
                <a:solidFill>
                  <a:schemeClr val="tx1"/>
                </a:solidFill>
              </a:rPr>
              <a:t>, a French startup baked by Bouygues Telecom, to build a unified CPS Protection Platform.</a:t>
            </a:r>
          </a:p>
          <a:p>
            <a:pPr marL="0" indent="0" algn="just">
              <a:buFont typeface="Police système Courant"/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 algn="just">
              <a:buFont typeface="Police système Courant"/>
              <a:buNone/>
            </a:pPr>
            <a:r>
              <a:rPr lang="en-US" sz="2000" noProof="0" dirty="0">
                <a:solidFill>
                  <a:schemeClr val="tx1"/>
                </a:solidFill>
              </a:rPr>
              <a:t>Our mission: give every industrial organization lasting confidence in their OT security. At the core</a:t>
            </a:r>
            <a:r>
              <a:rPr lang="en-US" sz="2000" dirty="0">
                <a:solidFill>
                  <a:schemeClr val="tx1"/>
                </a:solidFill>
              </a:rPr>
              <a:t>, the Electronic </a:t>
            </a:r>
            <a:r>
              <a:rPr lang="en-US" sz="2000" dirty="0" err="1">
                <a:solidFill>
                  <a:schemeClr val="tx1"/>
                </a:solidFill>
              </a:rPr>
              <a:t>AirGap</a:t>
            </a:r>
            <a:r>
              <a:rPr lang="en-US" sz="2000" dirty="0">
                <a:solidFill>
                  <a:schemeClr val="tx1"/>
                </a:solidFill>
              </a:rPr>
              <a:t>, a </a:t>
            </a:r>
            <a:r>
              <a:rPr lang="en-US" sz="2000" noProof="0" dirty="0">
                <a:solidFill>
                  <a:schemeClr val="tx1"/>
                </a:solidFill>
              </a:rPr>
              <a:t>patented, ANSSI-certified technology that physically isolates critical assets while allowing controlled data exchange. Around it, full asset visibility and AI-Augmented continuous threat or anomaly detection.</a:t>
            </a:r>
          </a:p>
          <a:p>
            <a:pPr marL="0" indent="0" algn="just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US" sz="2000" noProof="0" dirty="0">
                <a:solidFill>
                  <a:srgbClr val="20E59D"/>
                </a:solidFill>
              </a:rPr>
              <a:t>Non-intrusive</a:t>
            </a:r>
            <a:r>
              <a:rPr lang="en-US" sz="2000" noProof="0" dirty="0">
                <a:solidFill>
                  <a:schemeClr val="tx1"/>
                </a:solidFill>
              </a:rPr>
              <a:t>.</a:t>
            </a:r>
            <a:r>
              <a:rPr lang="en-US" sz="2000" noProof="0" dirty="0">
                <a:solidFill>
                  <a:srgbClr val="20E59D"/>
                </a:solidFill>
              </a:rPr>
              <a:t> Progressive</a:t>
            </a:r>
            <a:r>
              <a:rPr lang="en-US" sz="2000" noProof="0" dirty="0">
                <a:solidFill>
                  <a:schemeClr val="tx1"/>
                </a:solidFill>
              </a:rPr>
              <a:t>.</a:t>
            </a:r>
            <a:r>
              <a:rPr lang="en-US" sz="2000" noProof="0" dirty="0">
                <a:solidFill>
                  <a:srgbClr val="20E59D"/>
                </a:solidFill>
              </a:rPr>
              <a:t> Effortless</a:t>
            </a:r>
            <a:r>
              <a:rPr lang="en-US" sz="2000" noProof="0" dirty="0">
                <a:solidFill>
                  <a:schemeClr val="tx1"/>
                </a:solidFill>
              </a:rPr>
              <a:t>.</a:t>
            </a:r>
            <a:r>
              <a:rPr lang="en-US" sz="2000" noProof="0" dirty="0">
                <a:solidFill>
                  <a:srgbClr val="20E59D"/>
                </a:solidFill>
              </a:rPr>
              <a:t> </a:t>
            </a:r>
            <a:r>
              <a:rPr lang="en-US" sz="2000" noProof="0" dirty="0">
                <a:solidFill>
                  <a:schemeClr val="tx1"/>
                </a:solidFill>
              </a:rPr>
              <a:t>Built for the real world of operations.</a:t>
            </a:r>
          </a:p>
          <a:p>
            <a:pPr marL="0" indent="0">
              <a:buFont typeface="Police système Courant"/>
              <a:buNone/>
            </a:pPr>
            <a:endParaRPr lang="fr-FR" sz="2800" b="1" dirty="0">
              <a:solidFill>
                <a:schemeClr val="tx1"/>
              </a:solidFill>
              <a:latin typeface="TT Firs Neue Normal" panose="020B0003030000020004" pitchFamily="34" charset="0"/>
            </a:endParaRPr>
          </a:p>
          <a:p>
            <a:pPr marL="0" indent="0">
              <a:buFont typeface="Police système Courant"/>
              <a:buNone/>
            </a:pPr>
            <a:br>
              <a:rPr lang="fr-FR" sz="3200" dirty="0">
                <a:solidFill>
                  <a:schemeClr val="tx1"/>
                </a:solidFill>
                <a:latin typeface="TT Firs Neue Normal" panose="020B0003030000020004" pitchFamily="34" charset="0"/>
              </a:rPr>
            </a:br>
            <a:endParaRPr lang="fr-F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4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13B3AE68-F185-AB37-9339-17F23954A2DA}"/>
              </a:ext>
            </a:extLst>
          </p:cNvPr>
          <p:cNvSpPr/>
          <p:nvPr/>
        </p:nvSpPr>
        <p:spPr>
          <a:xfrm>
            <a:off x="7775167" y="5451673"/>
            <a:ext cx="939355" cy="372124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20E59D"/>
                </a:solidFill>
              </a:rPr>
              <a:t>2024</a:t>
            </a: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633B8E7E-F3B5-E7BE-98DA-BA88336C1181}"/>
              </a:ext>
            </a:extLst>
          </p:cNvPr>
          <p:cNvSpPr/>
          <p:nvPr/>
        </p:nvSpPr>
        <p:spPr>
          <a:xfrm>
            <a:off x="2844752" y="5451673"/>
            <a:ext cx="939355" cy="372124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20E59D"/>
                </a:solidFill>
              </a:rPr>
              <a:t>2015</a:t>
            </a:r>
          </a:p>
        </p:txBody>
      </p:sp>
      <p:sp>
        <p:nvSpPr>
          <p:cNvPr id="3" name="Text Placeholder 49">
            <a:extLst>
              <a:ext uri="{FF2B5EF4-FFF2-40B4-BE49-F238E27FC236}">
                <a16:creationId xmlns:a16="http://schemas.microsoft.com/office/drawing/2014/main" id="{78DBD773-D113-B3A8-4632-5217135A0B31}"/>
              </a:ext>
            </a:extLst>
          </p:cNvPr>
          <p:cNvSpPr txBox="1">
            <a:spLocks/>
          </p:cNvSpPr>
          <p:nvPr/>
        </p:nvSpPr>
        <p:spPr>
          <a:xfrm>
            <a:off x="382465" y="5684053"/>
            <a:ext cx="1369756" cy="693081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n-ea"/>
              <a:cs typeface="+mn-cs"/>
            </a:endParaRPr>
          </a:p>
        </p:txBody>
      </p:sp>
      <p:sp>
        <p:nvSpPr>
          <p:cNvPr id="4" name="Text Placeholder 49">
            <a:extLst>
              <a:ext uri="{FF2B5EF4-FFF2-40B4-BE49-F238E27FC236}">
                <a16:creationId xmlns:a16="http://schemas.microsoft.com/office/drawing/2014/main" id="{EBF4415C-8C54-F4A9-E802-621BAFE36026}"/>
              </a:ext>
            </a:extLst>
          </p:cNvPr>
          <p:cNvSpPr txBox="1">
            <a:spLocks/>
          </p:cNvSpPr>
          <p:nvPr/>
        </p:nvSpPr>
        <p:spPr>
          <a:xfrm>
            <a:off x="7696080" y="2551514"/>
            <a:ext cx="3050027" cy="112045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Acquisition by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Michel Van Den Berghe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</a:br>
            <a:r>
              <a:rPr lang="en-US" sz="1400" b="0" cap="none" dirty="0">
                <a:solidFill>
                  <a:prstClr val="white"/>
                </a:solidFill>
                <a:latin typeface="TT Firs Neue Medium" panose="020B0003030000020004" pitchFamily="34" charset="0"/>
              </a:rPr>
              <a:t>Launch of the </a:t>
            </a:r>
            <a:r>
              <a:rPr lang="en-US" sz="1400" b="0" cap="none" dirty="0">
                <a:solidFill>
                  <a:prstClr val="white"/>
                </a:solidFill>
                <a:latin typeface="TT Firs Neue" panose="020B0003030000020004" pitchFamily="34" charset="0"/>
              </a:rPr>
              <a:t>Enterprise range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5" name="Text Placeholder 49">
            <a:extLst>
              <a:ext uri="{FF2B5EF4-FFF2-40B4-BE49-F238E27FC236}">
                <a16:creationId xmlns:a16="http://schemas.microsoft.com/office/drawing/2014/main" id="{9392C9D7-8F47-0596-3CA1-AD4AA794834E}"/>
              </a:ext>
            </a:extLst>
          </p:cNvPr>
          <p:cNvSpPr txBox="1">
            <a:spLocks/>
          </p:cNvSpPr>
          <p:nvPr/>
        </p:nvSpPr>
        <p:spPr>
          <a:xfrm>
            <a:off x="5438419" y="3131905"/>
            <a:ext cx="3091234" cy="693081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Extension </a:t>
            </a:r>
            <a:r>
              <a:rPr lang="en-US" sz="1400" b="0" cap="none" dirty="0">
                <a:solidFill>
                  <a:prstClr val="white"/>
                </a:solidFill>
                <a:latin typeface="TT Firs Neue" panose="020B0003030000020004" pitchFamily="34" charset="0"/>
              </a:rPr>
              <a:t>of the</a:t>
            </a:r>
            <a:br>
              <a:rPr lang="en-US" sz="1400" b="0" cap="none" dirty="0">
                <a:solidFill>
                  <a:prstClr val="white"/>
                </a:solidFill>
                <a:latin typeface="TT Firs Neue" panose="020B00030300000200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EDF  Project</a:t>
            </a:r>
          </a:p>
          <a:p>
            <a:pPr lvl="0">
              <a:defRPr/>
            </a:pPr>
            <a:r>
              <a:rPr lang="en-US" sz="1400" b="0" cap="none" dirty="0">
                <a:solidFill>
                  <a:prstClr val="white"/>
                </a:solidFill>
                <a:latin typeface="TT Firs Neue Medium" panose="020B0003030000020004" pitchFamily="34" charset="0"/>
              </a:rPr>
              <a:t>First Proof of Concept for</a:t>
            </a:r>
            <a:br>
              <a:rPr lang="en-US" sz="1400" b="0" cap="none" dirty="0">
                <a:solidFill>
                  <a:prstClr val="white"/>
                </a:solidFill>
                <a:latin typeface="TT Firs Neue Medium" panose="020B0003030000020004" pitchFamily="34" charset="0"/>
              </a:rPr>
            </a:br>
            <a:r>
              <a:rPr lang="en-US" sz="1400" b="0" cap="none" dirty="0">
                <a:solidFill>
                  <a:prstClr val="white"/>
                </a:solidFill>
                <a:latin typeface="TT Firs Neue Medium" panose="020B0003030000020004" pitchFamily="34" charset="0"/>
              </a:rPr>
              <a:t>USB Electronic Air Gap</a:t>
            </a: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33D57D2B-7F37-7A5A-7062-89BE4DC6F410}"/>
              </a:ext>
            </a:extLst>
          </p:cNvPr>
          <p:cNvSpPr txBox="1">
            <a:spLocks/>
          </p:cNvSpPr>
          <p:nvPr/>
        </p:nvSpPr>
        <p:spPr>
          <a:xfrm>
            <a:off x="2122926" y="348771"/>
            <a:ext cx="9344026" cy="7429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Key milestones</a:t>
            </a:r>
            <a:endParaRPr kumimoji="0" lang="en-US" sz="30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sp>
        <p:nvSpPr>
          <p:cNvPr id="7" name="Text Placeholder 49">
            <a:extLst>
              <a:ext uri="{FF2B5EF4-FFF2-40B4-BE49-F238E27FC236}">
                <a16:creationId xmlns:a16="http://schemas.microsoft.com/office/drawing/2014/main" id="{FCB62C1D-7C89-DCDB-2FAE-7123DFAD2841}"/>
              </a:ext>
            </a:extLst>
          </p:cNvPr>
          <p:cNvSpPr txBox="1">
            <a:spLocks/>
          </p:cNvSpPr>
          <p:nvPr/>
        </p:nvSpPr>
        <p:spPr>
          <a:xfrm>
            <a:off x="534540" y="1364828"/>
            <a:ext cx="10713168" cy="693081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400" b="0" cap="none" dirty="0">
                <a:solidFill>
                  <a:prstClr val="white"/>
                </a:solidFill>
                <a:latin typeface="TT Firs Neue Medium" panose="020B0003030000020004" pitchFamily="34" charset="0"/>
              </a:rPr>
              <a:t>From a Design Office dedicated to the most critical systems to </a:t>
            </a:r>
            <a:br>
              <a:rPr lang="en-US" sz="2400" b="0" cap="none" dirty="0">
                <a:solidFill>
                  <a:prstClr val="white"/>
                </a:solidFill>
                <a:latin typeface="TT Firs Neue Medium" panose="020B0003030000020004" pitchFamily="34" charset="0"/>
              </a:rPr>
            </a:br>
            <a:r>
              <a:rPr lang="en-US" sz="2400" b="0" cap="none" dirty="0">
                <a:solidFill>
                  <a:srgbClr val="20E59D"/>
                </a:solidFill>
                <a:latin typeface="TT Firs Neue Medium" panose="020B0003030000020004" pitchFamily="34" charset="0"/>
              </a:rPr>
              <a:t>a leading hardware and software OT Cybersecurity vendor</a:t>
            </a:r>
          </a:p>
        </p:txBody>
      </p:sp>
      <p:sp>
        <p:nvSpPr>
          <p:cNvPr id="9" name="Text Placeholder 49">
            <a:extLst>
              <a:ext uri="{FF2B5EF4-FFF2-40B4-BE49-F238E27FC236}">
                <a16:creationId xmlns:a16="http://schemas.microsoft.com/office/drawing/2014/main" id="{4245351D-E14D-1BD7-88CD-CF132F303B3B}"/>
              </a:ext>
            </a:extLst>
          </p:cNvPr>
          <p:cNvSpPr txBox="1">
            <a:spLocks/>
          </p:cNvSpPr>
          <p:nvPr/>
        </p:nvSpPr>
        <p:spPr>
          <a:xfrm>
            <a:off x="457442" y="5858836"/>
            <a:ext cx="2021879" cy="457316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cap="none" dirty="0">
                <a:solidFill>
                  <a:srgbClr val="22E39B"/>
                </a:solidFill>
                <a:latin typeface="TT Firs Neue Medium" panose="020B0003030000020004" pitchFamily="34" charset="0"/>
              </a:rPr>
              <a:t>F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ounding of Seclab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cap="none" dirty="0">
                <a:solidFill>
                  <a:srgbClr val="22E39B"/>
                </a:solidFill>
                <a:latin typeface="TT Firs Neue Medium" panose="020B0003030000020004" pitchFamily="34" charset="0"/>
              </a:rPr>
              <a:t>within EDF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 Medium" panose="020B0003030000020004" pitchFamily="34" charset="0"/>
              <a:ea typeface="+mn-ea"/>
              <a:cs typeface="+mn-cs"/>
            </a:endParaRPr>
          </a:p>
        </p:txBody>
      </p:sp>
      <p:sp>
        <p:nvSpPr>
          <p:cNvPr id="10" name="Text Placeholder 49">
            <a:extLst>
              <a:ext uri="{FF2B5EF4-FFF2-40B4-BE49-F238E27FC236}">
                <a16:creationId xmlns:a16="http://schemas.microsoft.com/office/drawing/2014/main" id="{947EA3F4-1BDE-3EC3-BAEA-E5BEC1CC1503}"/>
              </a:ext>
            </a:extLst>
          </p:cNvPr>
          <p:cNvSpPr txBox="1">
            <a:spLocks/>
          </p:cNvSpPr>
          <p:nvPr/>
        </p:nvSpPr>
        <p:spPr>
          <a:xfrm>
            <a:off x="531004" y="3131905"/>
            <a:ext cx="1862242" cy="100276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Energy Project for EDF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</a:b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</a:br>
            <a:r>
              <a:rPr lang="en-US" sz="1400" b="0" cap="none" dirty="0">
                <a:solidFill>
                  <a:prstClr val="white"/>
                </a:solidFill>
                <a:latin typeface="TT Firs Neue Medium" panose="020B0003030000020004" pitchFamily="34" charset="0"/>
              </a:rPr>
              <a:t>First prototype of the</a:t>
            </a:r>
            <a:br>
              <a:rPr lang="en-US" sz="1400" b="0" cap="none" dirty="0">
                <a:solidFill>
                  <a:prstClr val="white"/>
                </a:solidFill>
                <a:latin typeface="TT Firs Neue Medium" panose="020B0003030000020004" pitchFamily="34" charset="0"/>
              </a:rPr>
            </a:br>
            <a:r>
              <a:rPr lang="en-US" sz="1400" b="0" cap="none" dirty="0">
                <a:solidFill>
                  <a:prstClr val="white"/>
                </a:solidFill>
                <a:latin typeface="TT Firs Neue Medium" panose="020B0003030000020004" pitchFamily="34" charset="0"/>
              </a:rPr>
              <a:t>Network Electronic </a:t>
            </a:r>
            <a:r>
              <a:rPr lang="en-US" sz="1400" b="0" cap="none" dirty="0" err="1">
                <a:solidFill>
                  <a:prstClr val="white"/>
                </a:solidFill>
                <a:latin typeface="TT Firs Neue Medium" panose="020B0003030000020004" pitchFamily="34" charset="0"/>
              </a:rPr>
              <a:t>AirGap</a:t>
            </a:r>
            <a:endParaRPr lang="en-US" sz="1400" b="0" cap="none" dirty="0">
              <a:solidFill>
                <a:prstClr val="white"/>
              </a:solidFill>
              <a:latin typeface="TT Firs Neue Medium" panose="020B0003030000020004" pitchFamily="34" charset="0"/>
            </a:endParaRPr>
          </a:p>
        </p:txBody>
      </p:sp>
      <p:sp>
        <p:nvSpPr>
          <p:cNvPr id="11" name="Text Placeholder 49">
            <a:extLst>
              <a:ext uri="{FF2B5EF4-FFF2-40B4-BE49-F238E27FC236}">
                <a16:creationId xmlns:a16="http://schemas.microsoft.com/office/drawing/2014/main" id="{7AFC2B63-95BD-032F-5CF2-2D0FC4F319BF}"/>
              </a:ext>
            </a:extLst>
          </p:cNvPr>
          <p:cNvSpPr txBox="1">
            <a:spLocks/>
          </p:cNvSpPr>
          <p:nvPr/>
        </p:nvSpPr>
        <p:spPr>
          <a:xfrm>
            <a:off x="2842344" y="3131905"/>
            <a:ext cx="1369756" cy="283292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cap="none" dirty="0">
                <a:solidFill>
                  <a:prstClr val="white"/>
                </a:solidFill>
                <a:latin typeface="TT Firs Neue Normal" panose="020B0003030000020004" pitchFamily="34" charset="0"/>
              </a:rPr>
              <a:t>Railway Project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n-ea"/>
                <a:cs typeface="+mn-cs"/>
              </a:rPr>
            </a:br>
            <a:r>
              <a:rPr lang="en-US" sz="1400" b="0" cap="none" dirty="0">
                <a:solidFill>
                  <a:prstClr val="white"/>
                </a:solidFill>
                <a:latin typeface="TT Firs Neue Normal" panose="020B0003030000020004" pitchFamily="34" charset="0"/>
              </a:rPr>
              <a:t>for SNCF</a:t>
            </a:r>
          </a:p>
        </p:txBody>
      </p:sp>
      <p:sp>
        <p:nvSpPr>
          <p:cNvPr id="12" name="Text Placeholder 49">
            <a:extLst>
              <a:ext uri="{FF2B5EF4-FFF2-40B4-BE49-F238E27FC236}">
                <a16:creationId xmlns:a16="http://schemas.microsoft.com/office/drawing/2014/main" id="{26FB9960-3E91-38D4-6615-7CD47D84466C}"/>
              </a:ext>
            </a:extLst>
          </p:cNvPr>
          <p:cNvSpPr txBox="1">
            <a:spLocks/>
          </p:cNvSpPr>
          <p:nvPr/>
        </p:nvSpPr>
        <p:spPr>
          <a:xfrm>
            <a:off x="4413270" y="3131905"/>
            <a:ext cx="1506732" cy="693081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n-ea"/>
                <a:cs typeface="+mn-cs"/>
              </a:rPr>
              <a:t>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n-ea"/>
                <a:cs typeface="+mn-cs"/>
              </a:rPr>
              <a:t>Project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9654A1-A404-0EFB-3EBB-261189C90F95}"/>
              </a:ext>
            </a:extLst>
          </p:cNvPr>
          <p:cNvSpPr/>
          <p:nvPr/>
        </p:nvSpPr>
        <p:spPr>
          <a:xfrm>
            <a:off x="444979" y="4957373"/>
            <a:ext cx="7254598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220190-68F1-8B87-BA50-7897AC37AFF7}"/>
              </a:ext>
            </a:extLst>
          </p:cNvPr>
          <p:cNvSpPr txBox="1"/>
          <p:nvPr/>
        </p:nvSpPr>
        <p:spPr>
          <a:xfrm>
            <a:off x="3316647" y="4966317"/>
            <a:ext cx="2280843" cy="373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Design Office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381E46D-F946-614E-9166-F073C112158A}"/>
              </a:ext>
            </a:extLst>
          </p:cNvPr>
          <p:cNvSpPr/>
          <p:nvPr/>
        </p:nvSpPr>
        <p:spPr>
          <a:xfrm>
            <a:off x="2909173" y="3676708"/>
            <a:ext cx="76073" cy="76073"/>
          </a:xfrm>
          <a:prstGeom prst="ellipse">
            <a:avLst/>
          </a:prstGeom>
          <a:solidFill>
            <a:srgbClr val="82009D"/>
          </a:solidFill>
          <a:ln>
            <a:solidFill>
              <a:srgbClr val="8200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232320F-FEC7-991F-2EE2-B1C58271AD9A}"/>
              </a:ext>
            </a:extLst>
          </p:cNvPr>
          <p:cNvCxnSpPr>
            <a:cxnSpLocks/>
            <a:endCxn id="22" idx="4"/>
          </p:cNvCxnSpPr>
          <p:nvPr/>
        </p:nvCxnSpPr>
        <p:spPr>
          <a:xfrm flipV="1">
            <a:off x="2947210" y="3752781"/>
            <a:ext cx="0" cy="1186151"/>
          </a:xfrm>
          <a:prstGeom prst="line">
            <a:avLst/>
          </a:prstGeom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FA82467-A296-3C15-13F6-20380155C4F8}"/>
              </a:ext>
            </a:extLst>
          </p:cNvPr>
          <p:cNvSpPr/>
          <p:nvPr/>
        </p:nvSpPr>
        <p:spPr>
          <a:xfrm>
            <a:off x="7763459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1FBA9D-B461-FA34-8FC3-01131295311A}"/>
              </a:ext>
            </a:extLst>
          </p:cNvPr>
          <p:cNvSpPr/>
          <p:nvPr/>
        </p:nvSpPr>
        <p:spPr>
          <a:xfrm>
            <a:off x="8016077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0D6C5A-1A25-04CB-EC80-296FCDA9818A}"/>
              </a:ext>
            </a:extLst>
          </p:cNvPr>
          <p:cNvSpPr/>
          <p:nvPr/>
        </p:nvSpPr>
        <p:spPr>
          <a:xfrm>
            <a:off x="8268695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5FCB5A-1734-C821-0271-1D93CF66E13D}"/>
              </a:ext>
            </a:extLst>
          </p:cNvPr>
          <p:cNvSpPr/>
          <p:nvPr/>
        </p:nvSpPr>
        <p:spPr>
          <a:xfrm>
            <a:off x="8509121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669574-3BF7-EC20-B76B-CDBDB9733039}"/>
              </a:ext>
            </a:extLst>
          </p:cNvPr>
          <p:cNvSpPr/>
          <p:nvPr/>
        </p:nvSpPr>
        <p:spPr>
          <a:xfrm>
            <a:off x="8761739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FD1F6D-9B39-020C-80B3-4C0AB20C0752}"/>
              </a:ext>
            </a:extLst>
          </p:cNvPr>
          <p:cNvSpPr/>
          <p:nvPr/>
        </p:nvSpPr>
        <p:spPr>
          <a:xfrm>
            <a:off x="9014357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633C97-D015-F370-C31C-CCC9289BF4A5}"/>
              </a:ext>
            </a:extLst>
          </p:cNvPr>
          <p:cNvSpPr/>
          <p:nvPr/>
        </p:nvSpPr>
        <p:spPr>
          <a:xfrm>
            <a:off x="9254783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E4B5DD-DD5B-B34B-D8C6-97D145AF70C2}"/>
              </a:ext>
            </a:extLst>
          </p:cNvPr>
          <p:cNvSpPr/>
          <p:nvPr/>
        </p:nvSpPr>
        <p:spPr>
          <a:xfrm>
            <a:off x="9495209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C53A51-0C84-D953-8992-62BC90EEF0AB}"/>
              </a:ext>
            </a:extLst>
          </p:cNvPr>
          <p:cNvSpPr/>
          <p:nvPr/>
        </p:nvSpPr>
        <p:spPr>
          <a:xfrm>
            <a:off x="9747827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A4CFB3B-4F07-5B6B-69F6-8D669E86D873}"/>
              </a:ext>
            </a:extLst>
          </p:cNvPr>
          <p:cNvSpPr/>
          <p:nvPr/>
        </p:nvSpPr>
        <p:spPr>
          <a:xfrm>
            <a:off x="10000445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2B8AAD-736F-CD45-F6BC-AAE94F36C481}"/>
              </a:ext>
            </a:extLst>
          </p:cNvPr>
          <p:cNvSpPr/>
          <p:nvPr/>
        </p:nvSpPr>
        <p:spPr>
          <a:xfrm>
            <a:off x="10240871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07AAFB-30B8-27D1-89C9-043B8034B856}"/>
              </a:ext>
            </a:extLst>
          </p:cNvPr>
          <p:cNvSpPr/>
          <p:nvPr/>
        </p:nvSpPr>
        <p:spPr>
          <a:xfrm>
            <a:off x="10493489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9947EE-5D58-D08F-70C1-231484C93EF6}"/>
              </a:ext>
            </a:extLst>
          </p:cNvPr>
          <p:cNvSpPr/>
          <p:nvPr/>
        </p:nvSpPr>
        <p:spPr>
          <a:xfrm>
            <a:off x="10746107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F456BD-BC5B-DAFC-03FE-A32A55F8F2E5}"/>
              </a:ext>
            </a:extLst>
          </p:cNvPr>
          <p:cNvSpPr/>
          <p:nvPr/>
        </p:nvSpPr>
        <p:spPr>
          <a:xfrm>
            <a:off x="10986533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20628DB-2695-ABD5-5F7C-62571FB49D65}"/>
              </a:ext>
            </a:extLst>
          </p:cNvPr>
          <p:cNvSpPr/>
          <p:nvPr/>
        </p:nvSpPr>
        <p:spPr>
          <a:xfrm>
            <a:off x="11226959" y="4957373"/>
            <a:ext cx="180000" cy="372124"/>
          </a:xfrm>
          <a:prstGeom prst="rect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BA991E2-6C83-87CB-6FC1-3AE7A4F4EDA5}"/>
              </a:ext>
            </a:extLst>
          </p:cNvPr>
          <p:cNvSpPr/>
          <p:nvPr/>
        </p:nvSpPr>
        <p:spPr>
          <a:xfrm>
            <a:off x="508696" y="4234596"/>
            <a:ext cx="76073" cy="76073"/>
          </a:xfrm>
          <a:prstGeom prst="ellipse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45A3D2B5-979C-920C-7078-DA52394F4E31}"/>
              </a:ext>
            </a:extLst>
          </p:cNvPr>
          <p:cNvCxnSpPr>
            <a:cxnSpLocks/>
            <a:endCxn id="41" idx="4"/>
          </p:cNvCxnSpPr>
          <p:nvPr/>
        </p:nvCxnSpPr>
        <p:spPr>
          <a:xfrm flipV="1">
            <a:off x="546733" y="4310669"/>
            <a:ext cx="0" cy="644438"/>
          </a:xfrm>
          <a:prstGeom prst="line">
            <a:avLst/>
          </a:prstGeom>
          <a:solidFill>
            <a:srgbClr val="FFE449"/>
          </a:solidFill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FA9A4C19-E52C-C081-E786-B320A4F77C40}"/>
              </a:ext>
            </a:extLst>
          </p:cNvPr>
          <p:cNvSpPr/>
          <p:nvPr/>
        </p:nvSpPr>
        <p:spPr>
          <a:xfrm>
            <a:off x="4461715" y="3682835"/>
            <a:ext cx="76073" cy="76073"/>
          </a:xfrm>
          <a:prstGeom prst="ellipse">
            <a:avLst/>
          </a:prstGeom>
          <a:solidFill>
            <a:srgbClr val="82009D"/>
          </a:solidFill>
          <a:ln>
            <a:solidFill>
              <a:srgbClr val="8200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263B9A25-ADDE-5D28-5F56-3F83E1B21EE2}"/>
              </a:ext>
            </a:extLst>
          </p:cNvPr>
          <p:cNvCxnSpPr>
            <a:cxnSpLocks/>
          </p:cNvCxnSpPr>
          <p:nvPr/>
        </p:nvCxnSpPr>
        <p:spPr>
          <a:xfrm flipV="1">
            <a:off x="4499752" y="3771100"/>
            <a:ext cx="0" cy="1186151"/>
          </a:xfrm>
          <a:prstGeom prst="line">
            <a:avLst/>
          </a:prstGeom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B8BE4515-64ED-84B9-668D-6685759D1638}"/>
              </a:ext>
            </a:extLst>
          </p:cNvPr>
          <p:cNvSpPr/>
          <p:nvPr/>
        </p:nvSpPr>
        <p:spPr>
          <a:xfrm>
            <a:off x="5450038" y="4189561"/>
            <a:ext cx="76073" cy="76073"/>
          </a:xfrm>
          <a:prstGeom prst="ellipse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764A666A-5C98-F842-7F48-2D33DCA25DB0}"/>
              </a:ext>
            </a:extLst>
          </p:cNvPr>
          <p:cNvCxnSpPr>
            <a:cxnSpLocks/>
          </p:cNvCxnSpPr>
          <p:nvPr/>
        </p:nvCxnSpPr>
        <p:spPr>
          <a:xfrm flipV="1">
            <a:off x="5488075" y="4234544"/>
            <a:ext cx="0" cy="768349"/>
          </a:xfrm>
          <a:prstGeom prst="line">
            <a:avLst/>
          </a:prstGeom>
          <a:solidFill>
            <a:srgbClr val="FFE449"/>
          </a:solidFill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riangle 46">
            <a:extLst>
              <a:ext uri="{FF2B5EF4-FFF2-40B4-BE49-F238E27FC236}">
                <a16:creationId xmlns:a16="http://schemas.microsoft.com/office/drawing/2014/main" id="{55C11E00-5D13-AB0B-8937-60217D45F0FB}"/>
              </a:ext>
            </a:extLst>
          </p:cNvPr>
          <p:cNvSpPr/>
          <p:nvPr/>
        </p:nvSpPr>
        <p:spPr>
          <a:xfrm rot="19781024">
            <a:off x="11371212" y="4457715"/>
            <a:ext cx="375864" cy="324021"/>
          </a:xfrm>
          <a:prstGeom prst="triangle">
            <a:avLst/>
          </a:prstGeom>
          <a:solidFill>
            <a:srgbClr val="22E4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5A43CCDD-A0BB-4892-D94A-EA46505E6348}"/>
              </a:ext>
            </a:extLst>
          </p:cNvPr>
          <p:cNvSpPr/>
          <p:nvPr/>
        </p:nvSpPr>
        <p:spPr>
          <a:xfrm rot="19781024">
            <a:off x="11371214" y="4932767"/>
            <a:ext cx="375864" cy="324021"/>
          </a:xfrm>
          <a:prstGeom prst="triangle">
            <a:avLst/>
          </a:prstGeom>
          <a:solidFill>
            <a:srgbClr val="8200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B2F13C9D-6EB2-B192-F1E7-340AE122024F}"/>
              </a:ext>
            </a:extLst>
          </p:cNvPr>
          <p:cNvSpPr txBox="1">
            <a:spLocks/>
          </p:cNvSpPr>
          <p:nvPr/>
        </p:nvSpPr>
        <p:spPr>
          <a:xfrm>
            <a:off x="8738855" y="3310690"/>
            <a:ext cx="2523179" cy="112045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Acquisition </a:t>
            </a:r>
            <a:r>
              <a:rPr lang="en-US" sz="1400" b="0" cap="none" dirty="0">
                <a:solidFill>
                  <a:prstClr val="white"/>
                </a:solidFill>
                <a:latin typeface="TT Firs Neue" panose="020B0003030000020004" pitchFamily="34" charset="0"/>
              </a:rPr>
              <a:t>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" panose="020B0003030000020004" pitchFamily="34" charset="0"/>
                <a:ea typeface="+mn-ea"/>
                <a:cs typeface="+mn-cs"/>
              </a:rPr>
              <a:t> </a:t>
            </a:r>
            <a:r>
              <a:rPr lang="en-US" sz="1400" b="0" cap="none" dirty="0" err="1">
                <a:solidFill>
                  <a:prstClr val="white"/>
                </a:solidFill>
                <a:latin typeface="TT Firs Neue" panose="020B0003030000020004" pitchFamily="34" charset="0"/>
              </a:rPr>
              <a:t>Seckiot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</a:endParaRP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50AFAB16-18EF-A46C-51F1-7247C3801961}"/>
              </a:ext>
            </a:extLst>
          </p:cNvPr>
          <p:cNvSpPr/>
          <p:nvPr/>
        </p:nvSpPr>
        <p:spPr>
          <a:xfrm>
            <a:off x="424331" y="5451673"/>
            <a:ext cx="939355" cy="372124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20E59D"/>
                </a:solidFill>
              </a:rPr>
              <a:t>2011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E520DFE5-4E2D-332A-6410-BAD20412DBD3}"/>
              </a:ext>
            </a:extLst>
          </p:cNvPr>
          <p:cNvSpPr/>
          <p:nvPr/>
        </p:nvSpPr>
        <p:spPr>
          <a:xfrm>
            <a:off x="4402539" y="5451673"/>
            <a:ext cx="939355" cy="372124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20E59D"/>
                </a:solidFill>
              </a:rPr>
              <a:t>2017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6A781F0E-8C74-F9E5-F8AA-CA0018300837}"/>
              </a:ext>
            </a:extLst>
          </p:cNvPr>
          <p:cNvSpPr/>
          <p:nvPr/>
        </p:nvSpPr>
        <p:spPr>
          <a:xfrm>
            <a:off x="5394042" y="5451673"/>
            <a:ext cx="939355" cy="372124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20E59D"/>
                </a:solidFill>
              </a:rPr>
              <a:t>2018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4C1CDB2C-CD9C-911F-F7A1-8A62B2D4BACF}"/>
              </a:ext>
            </a:extLst>
          </p:cNvPr>
          <p:cNvSpPr/>
          <p:nvPr/>
        </p:nvSpPr>
        <p:spPr>
          <a:xfrm>
            <a:off x="8764360" y="5451673"/>
            <a:ext cx="939355" cy="362529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20E59D"/>
                </a:solidFill>
              </a:rPr>
              <a:t>2025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126476E0-850C-6B1B-B331-A9919CA70021}"/>
              </a:ext>
            </a:extLst>
          </p:cNvPr>
          <p:cNvSpPr/>
          <p:nvPr/>
        </p:nvSpPr>
        <p:spPr>
          <a:xfrm>
            <a:off x="9752245" y="5451673"/>
            <a:ext cx="939355" cy="372124"/>
          </a:xfrm>
          <a:prstGeom prst="roundRect">
            <a:avLst/>
          </a:prstGeom>
          <a:pattFill prst="ltUpDiag">
            <a:fgClr>
              <a:srgbClr val="115D3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20E59D"/>
                </a:solidFill>
              </a:rPr>
              <a:t>2026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6BDCA55-2DE2-F441-5445-BC637943E197}"/>
              </a:ext>
            </a:extLst>
          </p:cNvPr>
          <p:cNvSpPr/>
          <p:nvPr/>
        </p:nvSpPr>
        <p:spPr>
          <a:xfrm>
            <a:off x="7809911" y="3302739"/>
            <a:ext cx="76073" cy="76073"/>
          </a:xfrm>
          <a:prstGeom prst="ellipse">
            <a:avLst/>
          </a:prstGeom>
          <a:solidFill>
            <a:srgbClr val="82009D"/>
          </a:solidFill>
          <a:ln>
            <a:solidFill>
              <a:srgbClr val="8200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2FE729F2-41AE-DEB6-DA15-31876CEFDA28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7847948" y="3378812"/>
            <a:ext cx="0" cy="1576295"/>
          </a:xfrm>
          <a:prstGeom prst="line">
            <a:avLst/>
          </a:prstGeom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0FF835C8-0F7B-82D1-84D0-F973069BC7AF}"/>
              </a:ext>
            </a:extLst>
          </p:cNvPr>
          <p:cNvSpPr/>
          <p:nvPr/>
        </p:nvSpPr>
        <p:spPr>
          <a:xfrm>
            <a:off x="8816002" y="3708695"/>
            <a:ext cx="76073" cy="76073"/>
          </a:xfrm>
          <a:prstGeom prst="ellipse">
            <a:avLst/>
          </a:prstGeom>
          <a:solidFill>
            <a:srgbClr val="82009D"/>
          </a:solidFill>
          <a:ln>
            <a:solidFill>
              <a:srgbClr val="8200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27773A9A-9629-69F1-20AB-18E9753589A4}"/>
              </a:ext>
            </a:extLst>
          </p:cNvPr>
          <p:cNvCxnSpPr>
            <a:cxnSpLocks/>
          </p:cNvCxnSpPr>
          <p:nvPr/>
        </p:nvCxnSpPr>
        <p:spPr>
          <a:xfrm flipV="1">
            <a:off x="8854039" y="3796960"/>
            <a:ext cx="0" cy="1186151"/>
          </a:xfrm>
          <a:prstGeom prst="line">
            <a:avLst/>
          </a:prstGeom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05898EF2-03A3-4096-FC99-AC336B52D906}"/>
              </a:ext>
            </a:extLst>
          </p:cNvPr>
          <p:cNvSpPr/>
          <p:nvPr/>
        </p:nvSpPr>
        <p:spPr>
          <a:xfrm>
            <a:off x="9807716" y="4045434"/>
            <a:ext cx="76073" cy="76073"/>
          </a:xfrm>
          <a:prstGeom prst="ellipse">
            <a:avLst/>
          </a:prstGeom>
          <a:solidFill>
            <a:srgbClr val="82009D"/>
          </a:solidFill>
          <a:ln>
            <a:solidFill>
              <a:srgbClr val="8200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A9CD0EE4-9F30-F125-410F-F7320DCDBCD9}"/>
              </a:ext>
            </a:extLst>
          </p:cNvPr>
          <p:cNvCxnSpPr>
            <a:cxnSpLocks/>
          </p:cNvCxnSpPr>
          <p:nvPr/>
        </p:nvCxnSpPr>
        <p:spPr>
          <a:xfrm flipV="1">
            <a:off x="9845753" y="4133699"/>
            <a:ext cx="0" cy="1186151"/>
          </a:xfrm>
          <a:prstGeom prst="line">
            <a:avLst/>
          </a:prstGeom>
          <a:ln w="12700">
            <a:solidFill>
              <a:srgbClr val="820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C74F3FC-FD38-62AE-EBE4-AD4E72279E20}"/>
              </a:ext>
            </a:extLst>
          </p:cNvPr>
          <p:cNvSpPr/>
          <p:nvPr/>
        </p:nvSpPr>
        <p:spPr>
          <a:xfrm>
            <a:off x="7763821" y="4478261"/>
            <a:ext cx="3643135" cy="365599"/>
          </a:xfrm>
          <a:prstGeom prst="rect">
            <a:avLst/>
          </a:prstGeom>
          <a:solidFill>
            <a:srgbClr val="22E4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9D2DE77-DFDE-72C0-1209-D11D7A8A5F14}"/>
              </a:ext>
            </a:extLst>
          </p:cNvPr>
          <p:cNvSpPr txBox="1"/>
          <p:nvPr/>
        </p:nvSpPr>
        <p:spPr>
          <a:xfrm>
            <a:off x="8028738" y="4474528"/>
            <a:ext cx="312466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TT Firs Neue"/>
              </a:rPr>
              <a:t>OT Cybersecurity Vendor</a:t>
            </a:r>
          </a:p>
        </p:txBody>
      </p:sp>
      <p:sp>
        <p:nvSpPr>
          <p:cNvPr id="72" name="Text Placeholder 49">
            <a:extLst>
              <a:ext uri="{FF2B5EF4-FFF2-40B4-BE49-F238E27FC236}">
                <a16:creationId xmlns:a16="http://schemas.microsoft.com/office/drawing/2014/main" id="{9651921D-AC8B-FD63-B93C-3F8C2B84F651}"/>
              </a:ext>
            </a:extLst>
          </p:cNvPr>
          <p:cNvSpPr txBox="1">
            <a:spLocks/>
          </p:cNvSpPr>
          <p:nvPr/>
        </p:nvSpPr>
        <p:spPr>
          <a:xfrm>
            <a:off x="9758459" y="3654131"/>
            <a:ext cx="2915594" cy="112045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Launch of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Seclab</a:t>
            </a:r>
            <a:r>
              <a:rPr lang="en-US" sz="1400" b="0" cap="none" dirty="0">
                <a:solidFill>
                  <a:prstClr val="white"/>
                </a:solidFill>
                <a:latin typeface="TT Firs Neue Medium" panose="020B0003030000020004" pitchFamily="34" charset="0"/>
              </a:rPr>
              <a:t> p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Medium" panose="020B0003030000020004" pitchFamily="34" charset="0"/>
                <a:ea typeface="+mn-ea"/>
                <a:cs typeface="+mn-cs"/>
              </a:rPr>
              <a:t>latform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Medium" panose="020B000303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425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0F699-221D-2CE3-345E-7A74EA413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0DB74F1-F7FE-41EB-5C3C-F72560A31DB4}"/>
              </a:ext>
            </a:extLst>
          </p:cNvPr>
          <p:cNvSpPr txBox="1"/>
          <p:nvPr/>
        </p:nvSpPr>
        <p:spPr>
          <a:xfrm>
            <a:off x="1290800" y="980049"/>
            <a:ext cx="1045725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T Firs Neue Trial Var Roman" panose="02000503030000020004" pitchFamily="2" charset="0"/>
              </a:rPr>
              <a:t>Critical and industrial digital infrastructures are at risk.</a:t>
            </a:r>
            <a:endParaRPr lang="en-US" sz="4000" dirty="0">
              <a:latin typeface="TT Firs Neue Trial Var Roman" panose="02000503030000020004" pitchFamily="2" charset="0"/>
            </a:endParaRPr>
          </a:p>
          <a:p>
            <a:endParaRPr lang="en-US" sz="3200" dirty="0">
              <a:latin typeface="TT Firs Neue Trial Var Roman" panose="02000503030000020004" pitchFamily="2" charset="0"/>
            </a:endParaRPr>
          </a:p>
          <a:p>
            <a:r>
              <a:rPr lang="en-US" sz="3200" dirty="0">
                <a:latin typeface="TT Firs Neue Trial Var Roman" panose="02000503030000020004" pitchFamily="2" charset="0"/>
              </a:rPr>
              <a:t>IT solutions simply don't work for OT!</a:t>
            </a:r>
          </a:p>
          <a:p>
            <a:endParaRPr lang="en-US" sz="3200" dirty="0">
              <a:latin typeface="TT Firs Neue Trial Var Roman" panose="02000503030000020004" pitchFamily="2" charset="0"/>
            </a:endParaRPr>
          </a:p>
          <a:p>
            <a:r>
              <a:rPr lang="en-US" sz="3200" dirty="0">
                <a:latin typeface="TT Firs Neue Trial Var Roman" panose="02000503030000020004" pitchFamily="2" charset="0"/>
              </a:rPr>
              <a:t>Industrial operators are left with no choice but to rely on American, Israeli, or Asian technology.</a:t>
            </a:r>
          </a:p>
          <a:p>
            <a:endParaRPr lang="en-US" sz="3200" dirty="0">
              <a:latin typeface="TT Firs Neue Trial Var Roman" panose="02000503030000020004" pitchFamily="2" charset="0"/>
            </a:endParaRPr>
          </a:p>
          <a:p>
            <a:endParaRPr lang="en-US" sz="6000" dirty="0">
              <a:latin typeface="TT Firs Neue Trial Var Roman" panose="0200050303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FC1090-05E5-EFAA-8A11-8D92971714AA}"/>
              </a:ext>
            </a:extLst>
          </p:cNvPr>
          <p:cNvSpPr/>
          <p:nvPr/>
        </p:nvSpPr>
        <p:spPr>
          <a:xfrm>
            <a:off x="150607" y="430306"/>
            <a:ext cx="1861073" cy="5916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1B100C-6F30-E18E-8793-AF9C6DEFBC89}"/>
              </a:ext>
            </a:extLst>
          </p:cNvPr>
          <p:cNvSpPr/>
          <p:nvPr/>
        </p:nvSpPr>
        <p:spPr>
          <a:xfrm>
            <a:off x="10180320" y="346038"/>
            <a:ext cx="1861073" cy="5916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0284811-5411-C033-B928-7D9A0C987F71}"/>
              </a:ext>
            </a:extLst>
          </p:cNvPr>
          <p:cNvSpPr txBox="1"/>
          <p:nvPr/>
        </p:nvSpPr>
        <p:spPr>
          <a:xfrm>
            <a:off x="5667021" y="5431972"/>
            <a:ext cx="4631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22E49C"/>
                </a:solidFill>
                <a:latin typeface="TT Firs Neue Trial Var Roman Light" panose="02000503030000020004" pitchFamily="2" charset="0"/>
              </a:rPr>
              <a:t>Not for much longer.</a:t>
            </a:r>
          </a:p>
        </p:txBody>
      </p:sp>
    </p:spTree>
    <p:extLst>
      <p:ext uri="{BB962C8B-B14F-4D97-AF65-F5344CB8AC3E}">
        <p14:creationId xmlns:p14="http://schemas.microsoft.com/office/powerpoint/2010/main" val="2045002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0F699-221D-2CE3-345E-7A74EA413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2FF84839-B721-BC5C-1C26-3676E6EE4190}"/>
              </a:ext>
            </a:extLst>
          </p:cNvPr>
          <p:cNvSpPr txBox="1">
            <a:spLocks/>
          </p:cNvSpPr>
          <p:nvPr/>
        </p:nvSpPr>
        <p:spPr>
          <a:xfrm>
            <a:off x="2137863" y="420356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fr-FR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Top-grade management team</a:t>
            </a:r>
            <a:endParaRPr kumimoji="0" lang="fr-FR" sz="30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pic>
        <p:nvPicPr>
          <p:cNvPr id="5" name="Image 4" descr="Une image contenant Visage humain, personne, habits, Front&#10;&#10;Le contenu généré par l’IA peut être incorrect.">
            <a:extLst>
              <a:ext uri="{FF2B5EF4-FFF2-40B4-BE49-F238E27FC236}">
                <a16:creationId xmlns:a16="http://schemas.microsoft.com/office/drawing/2014/main" id="{5B817AF7-B335-C175-56F9-9E64BE179E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3339" y="1269180"/>
            <a:ext cx="1230522" cy="1488073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7" name="Image 6" descr="Une image contenant Visage humain, personne, habits, Front&#10;&#10;Le contenu généré par l’IA peut être incorrect.">
            <a:extLst>
              <a:ext uri="{FF2B5EF4-FFF2-40B4-BE49-F238E27FC236}">
                <a16:creationId xmlns:a16="http://schemas.microsoft.com/office/drawing/2014/main" id="{496FC9F2-64E5-938E-6290-87D3656663F7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975886" y="2942296"/>
            <a:ext cx="1299981" cy="1541838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9" name="Image 8" descr="Une image contenant Visage humain, personne, Front, Menton&#10;&#10;Le contenu généré par l’IA peut être incorrect.">
            <a:extLst>
              <a:ext uri="{FF2B5EF4-FFF2-40B4-BE49-F238E27FC236}">
                <a16:creationId xmlns:a16="http://schemas.microsoft.com/office/drawing/2014/main" id="{BD30123A-765B-26D2-0179-702307DE431C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0318" y="3130008"/>
            <a:ext cx="1141714" cy="1354126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11" name="Image 10" descr="Une image contenant Visage humain, personne, Menton, homme&#10;&#10;Le contenu généré par l’IA peut être incorrect.">
            <a:extLst>
              <a:ext uri="{FF2B5EF4-FFF2-40B4-BE49-F238E27FC236}">
                <a16:creationId xmlns:a16="http://schemas.microsoft.com/office/drawing/2014/main" id="{92718960-325F-78D9-1AC3-D41AEA711B3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8136565" y="4860889"/>
            <a:ext cx="1198932" cy="1438718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13" name="Image 12" descr="Une image contenant Visage humain, personne, habits, sourire&#10;&#10;Le contenu généré par l’IA peut être incorrect.">
            <a:extLst>
              <a:ext uri="{FF2B5EF4-FFF2-40B4-BE49-F238E27FC236}">
                <a16:creationId xmlns:a16="http://schemas.microsoft.com/office/drawing/2014/main" id="{478D4EBB-FEE2-E931-DD42-F6593FE149F2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4210318" y="1205009"/>
            <a:ext cx="1280978" cy="1552244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15" name="Image 14" descr="Une image contenant Visage humain, personne, homme, portrait&#10;&#10;Le contenu généré par l’IA peut être incorrect.">
            <a:extLst>
              <a:ext uri="{FF2B5EF4-FFF2-40B4-BE49-F238E27FC236}">
                <a16:creationId xmlns:a16="http://schemas.microsoft.com/office/drawing/2014/main" id="{ABFEB278-7B6C-FDC3-9210-9739C851CC2B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0318" y="4795757"/>
            <a:ext cx="1201259" cy="1438718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17" name="Image 16" descr="Une image contenant Visage humain, personne, sourire, portrait&#10;&#10;Le contenu généré par l’IA peut être incorrect.">
            <a:extLst>
              <a:ext uri="{FF2B5EF4-FFF2-40B4-BE49-F238E27FC236}">
                <a16:creationId xmlns:a16="http://schemas.microsoft.com/office/drawing/2014/main" id="{F3D95489-40DC-4F61-72F3-AF2EFF1F771B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39" y="2981624"/>
            <a:ext cx="1239935" cy="1502510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19" name="Image 18" descr="Une image contenant Visage humain, personne, cravate, habits&#10;&#10;Le contenu généré par l’IA peut être incorrect.">
            <a:extLst>
              <a:ext uri="{FF2B5EF4-FFF2-40B4-BE49-F238E27FC236}">
                <a16:creationId xmlns:a16="http://schemas.microsoft.com/office/drawing/2014/main" id="{8C62674F-C446-1902-DEB4-500061C4267A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389539" y="4860889"/>
            <a:ext cx="1158122" cy="1373586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pic>
        <p:nvPicPr>
          <p:cNvPr id="21" name="Image 20" descr="Une image contenant Visage humain, personne, Front, Menton&#10;&#10;Le contenu généré par l’IA peut être incorrect.">
            <a:extLst>
              <a:ext uri="{FF2B5EF4-FFF2-40B4-BE49-F238E27FC236}">
                <a16:creationId xmlns:a16="http://schemas.microsoft.com/office/drawing/2014/main" id="{7ADCA479-BB03-4113-88D5-B270F5AFC23F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</a:blip>
          <a:stretch>
            <a:fillRect/>
          </a:stretch>
        </p:blipFill>
        <p:spPr>
          <a:xfrm>
            <a:off x="7811925" y="1258774"/>
            <a:ext cx="1488073" cy="1488073"/>
          </a:xfrm>
          <a:prstGeom prst="ellipse">
            <a:avLst/>
          </a:prstGeom>
          <a:effectLst>
            <a:innerShdw blurRad="63500" dist="50800" dir="13500000">
              <a:srgbClr val="22E39B">
                <a:alpha val="50000"/>
              </a:srgbClr>
            </a:inn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0A5DF7C-B146-BFA0-1F10-12F824E79785}"/>
              </a:ext>
            </a:extLst>
          </p:cNvPr>
          <p:cNvSpPr txBox="1"/>
          <p:nvPr/>
        </p:nvSpPr>
        <p:spPr>
          <a:xfrm>
            <a:off x="1593274" y="1462937"/>
            <a:ext cx="26228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20E59D"/>
                </a:solidFill>
              </a:rPr>
              <a:t>Michel Van Den Berghe</a:t>
            </a:r>
          </a:p>
          <a:p>
            <a:r>
              <a:rPr lang="fr-FR" sz="1400" dirty="0"/>
              <a:t>CEO</a:t>
            </a:r>
          </a:p>
          <a:p>
            <a:r>
              <a:rPr lang="fr-FR" sz="1200" dirty="0"/>
              <a:t>Serial Entrepreneur – former CEO</a:t>
            </a:r>
          </a:p>
          <a:p>
            <a:r>
              <a:rPr lang="fr-FR" sz="1200" dirty="0"/>
              <a:t>of the French Cyber Campus, Orange </a:t>
            </a:r>
            <a:r>
              <a:rPr lang="fr-FR" sz="1200" dirty="0" err="1"/>
              <a:t>Cyberdefense</a:t>
            </a:r>
            <a:r>
              <a:rPr lang="fr-FR" sz="1200" dirty="0"/>
              <a:t>, </a:t>
            </a:r>
            <a:r>
              <a:rPr lang="fr-FR" sz="1200" dirty="0" err="1"/>
              <a:t>Atheos</a:t>
            </a:r>
            <a:endParaRPr lang="fr-FR" sz="1200" dirty="0"/>
          </a:p>
          <a:p>
            <a:endParaRPr lang="fr-FR" sz="1400" dirty="0"/>
          </a:p>
          <a:p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C1C52FC-D017-0801-9524-404EDC52CD81}"/>
              </a:ext>
            </a:extLst>
          </p:cNvPr>
          <p:cNvSpPr txBox="1"/>
          <p:nvPr/>
        </p:nvSpPr>
        <p:spPr>
          <a:xfrm>
            <a:off x="1611156" y="3178326"/>
            <a:ext cx="25539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20E59D"/>
                </a:solidFill>
              </a:rPr>
              <a:t>Alexandre Garret</a:t>
            </a:r>
          </a:p>
          <a:p>
            <a:r>
              <a:rPr lang="fr-FR" sz="1400" dirty="0" err="1"/>
              <a:t>Deputy</a:t>
            </a:r>
            <a:r>
              <a:rPr lang="fr-FR" sz="1400" dirty="0"/>
              <a:t> CEO</a:t>
            </a:r>
          </a:p>
          <a:p>
            <a:r>
              <a:rPr lang="fr-FR" sz="1200" dirty="0"/>
              <a:t>Ex. COO at the French Cyber Campus, </a:t>
            </a:r>
          </a:p>
          <a:p>
            <a:r>
              <a:rPr lang="fr-FR" sz="1200" dirty="0"/>
              <a:t>Orange </a:t>
            </a:r>
            <a:r>
              <a:rPr lang="fr-FR" sz="1200" dirty="0" err="1"/>
              <a:t>Cyberdefense</a:t>
            </a:r>
            <a:r>
              <a:rPr lang="fr-FR" sz="1200" dirty="0"/>
              <a:t>, </a:t>
            </a:r>
            <a:r>
              <a:rPr lang="fr-FR" sz="1200" dirty="0" err="1"/>
              <a:t>Atheos</a:t>
            </a:r>
            <a:endParaRPr lang="fr-FR" sz="1200" dirty="0"/>
          </a:p>
          <a:p>
            <a:endParaRPr lang="fr-FR" sz="12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3DD492E-74EB-9B04-815B-D353ACB101D8}"/>
              </a:ext>
            </a:extLst>
          </p:cNvPr>
          <p:cNvSpPr txBox="1"/>
          <p:nvPr/>
        </p:nvSpPr>
        <p:spPr>
          <a:xfrm>
            <a:off x="1547661" y="4976200"/>
            <a:ext cx="254633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20E59D"/>
                </a:solidFill>
              </a:rPr>
              <a:t>Xavier </a:t>
            </a:r>
            <a:r>
              <a:rPr lang="fr-FR" sz="1600" dirty="0" err="1">
                <a:solidFill>
                  <a:srgbClr val="20E59D"/>
                </a:solidFill>
              </a:rPr>
              <a:t>Facelina</a:t>
            </a:r>
            <a:endParaRPr lang="fr-FR" sz="1600" dirty="0">
              <a:solidFill>
                <a:srgbClr val="20E59D"/>
              </a:solidFill>
            </a:endParaRPr>
          </a:p>
          <a:p>
            <a:r>
              <a:rPr lang="fr-FR" sz="1400" dirty="0"/>
              <a:t>VP of Innovation &amp; Business Dev</a:t>
            </a:r>
          </a:p>
          <a:p>
            <a:r>
              <a:rPr lang="fr-FR" sz="1200" dirty="0"/>
              <a:t>Co-</a:t>
            </a:r>
            <a:r>
              <a:rPr lang="fr-FR" sz="1200" dirty="0" err="1"/>
              <a:t>founder</a:t>
            </a:r>
            <a:r>
              <a:rPr lang="fr-FR" sz="1200" dirty="0"/>
              <a:t> of </a:t>
            </a:r>
            <a:r>
              <a:rPr lang="fr-FR" sz="1200" dirty="0" err="1"/>
              <a:t>Seclab</a:t>
            </a:r>
            <a:endParaRPr lang="fr-FR" sz="1200" dirty="0"/>
          </a:p>
          <a:p>
            <a:endParaRPr lang="fr-FR" sz="14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F9FD34B-7D52-C668-8307-2F9A9C7B8BC3}"/>
              </a:ext>
            </a:extLst>
          </p:cNvPr>
          <p:cNvSpPr txBox="1"/>
          <p:nvPr/>
        </p:nvSpPr>
        <p:spPr>
          <a:xfrm>
            <a:off x="5491296" y="1462937"/>
            <a:ext cx="23358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20E59D"/>
                </a:solidFill>
              </a:rPr>
              <a:t>Delphine Perez</a:t>
            </a:r>
          </a:p>
          <a:p>
            <a:r>
              <a:rPr lang="fr-FR" sz="1400" dirty="0"/>
              <a:t>Communication </a:t>
            </a:r>
            <a:r>
              <a:rPr lang="fr-FR" sz="1400" dirty="0" err="1"/>
              <a:t>Director</a:t>
            </a:r>
            <a:endParaRPr lang="fr-FR" sz="1400" dirty="0"/>
          </a:p>
          <a:p>
            <a:r>
              <a:rPr lang="fr-FR" sz="1200" dirty="0"/>
              <a:t>Ex. Communication </a:t>
            </a:r>
            <a:r>
              <a:rPr lang="fr-FR" sz="1200" dirty="0" err="1"/>
              <a:t>Director</a:t>
            </a:r>
            <a:r>
              <a:rPr lang="fr-FR" sz="1200" dirty="0"/>
              <a:t> at </a:t>
            </a:r>
          </a:p>
          <a:p>
            <a:r>
              <a:rPr lang="fr-FR" sz="1200" dirty="0"/>
              <a:t>The French Cyber Campus, Orange</a:t>
            </a:r>
          </a:p>
          <a:p>
            <a:r>
              <a:rPr lang="fr-FR" sz="1200" dirty="0" err="1"/>
              <a:t>Cyberdefense</a:t>
            </a:r>
            <a:r>
              <a:rPr lang="fr-FR" sz="1200" dirty="0"/>
              <a:t>, </a:t>
            </a:r>
            <a:r>
              <a:rPr lang="fr-FR" sz="1200" dirty="0" err="1"/>
              <a:t>Atheos</a:t>
            </a:r>
            <a:endParaRPr lang="fr-FR" sz="12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46806F-DE37-C922-BA70-28D9469D33FC}"/>
              </a:ext>
            </a:extLst>
          </p:cNvPr>
          <p:cNvSpPr txBox="1"/>
          <p:nvPr/>
        </p:nvSpPr>
        <p:spPr>
          <a:xfrm>
            <a:off x="5491296" y="3165700"/>
            <a:ext cx="248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20E59D"/>
                </a:solidFill>
              </a:rPr>
              <a:t>Hubert Loiseau</a:t>
            </a:r>
          </a:p>
          <a:p>
            <a:r>
              <a:rPr lang="fr-FR" sz="1400" dirty="0"/>
              <a:t>Chief Financial </a:t>
            </a:r>
            <a:r>
              <a:rPr lang="fr-FR" sz="1400" dirty="0" err="1"/>
              <a:t>Officer</a:t>
            </a:r>
            <a:endParaRPr lang="fr-FR" sz="1400" dirty="0"/>
          </a:p>
          <a:p>
            <a:r>
              <a:rPr lang="fr-FR" sz="1200" dirty="0"/>
              <a:t>Ex. CFO,  Financial </a:t>
            </a:r>
            <a:r>
              <a:rPr lang="fr-FR" sz="1200" dirty="0" err="1"/>
              <a:t>controler</a:t>
            </a:r>
            <a:r>
              <a:rPr lang="fr-FR" sz="1200" dirty="0"/>
              <a:t> and Partner at the French Cyber Campus, </a:t>
            </a:r>
            <a:r>
              <a:rPr lang="fr-FR" sz="1200" dirty="0" err="1"/>
              <a:t>Sagemcom</a:t>
            </a:r>
            <a:r>
              <a:rPr lang="fr-FR" sz="1200" dirty="0"/>
              <a:t> and KPMG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1D70BDD-AC17-88AD-9696-15846C67A7CF}"/>
              </a:ext>
            </a:extLst>
          </p:cNvPr>
          <p:cNvSpPr txBox="1"/>
          <p:nvPr/>
        </p:nvSpPr>
        <p:spPr>
          <a:xfrm>
            <a:off x="5416614" y="4976199"/>
            <a:ext cx="2678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20E59D"/>
                </a:solidFill>
              </a:rPr>
              <a:t>Benoit </a:t>
            </a:r>
            <a:r>
              <a:rPr lang="fr-FR" sz="1600" dirty="0" err="1">
                <a:solidFill>
                  <a:srgbClr val="20E59D"/>
                </a:solidFill>
              </a:rPr>
              <a:t>Badrignans</a:t>
            </a:r>
            <a:endParaRPr lang="fr-FR" sz="1600" dirty="0">
              <a:solidFill>
                <a:srgbClr val="20E59D"/>
              </a:solidFill>
            </a:endParaRPr>
          </a:p>
          <a:p>
            <a:r>
              <a:rPr lang="fr-FR" sz="1400" dirty="0"/>
              <a:t>Chief </a:t>
            </a:r>
            <a:r>
              <a:rPr lang="fr-FR" sz="1400" dirty="0" err="1"/>
              <a:t>Technical</a:t>
            </a:r>
            <a:r>
              <a:rPr lang="fr-FR" sz="1400" dirty="0"/>
              <a:t> </a:t>
            </a:r>
            <a:r>
              <a:rPr lang="fr-FR" sz="1400" dirty="0" err="1"/>
              <a:t>Officer</a:t>
            </a:r>
            <a:r>
              <a:rPr lang="fr-FR" sz="1400" dirty="0"/>
              <a:t> Hardware</a:t>
            </a:r>
          </a:p>
          <a:p>
            <a:r>
              <a:rPr lang="fr-FR" sz="1200" dirty="0"/>
              <a:t>Co-</a:t>
            </a:r>
            <a:r>
              <a:rPr lang="fr-FR" sz="1200" dirty="0" err="1"/>
              <a:t>founder</a:t>
            </a:r>
            <a:r>
              <a:rPr lang="fr-FR" sz="1200" dirty="0"/>
              <a:t> of </a:t>
            </a:r>
            <a:r>
              <a:rPr lang="fr-FR" sz="1200" dirty="0" err="1"/>
              <a:t>Seclab</a:t>
            </a:r>
            <a:endParaRPr lang="fr-FR" sz="12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40C05CA-5772-40AC-6195-5E3BC5E3CF36}"/>
              </a:ext>
            </a:extLst>
          </p:cNvPr>
          <p:cNvSpPr txBox="1"/>
          <p:nvPr/>
        </p:nvSpPr>
        <p:spPr>
          <a:xfrm>
            <a:off x="9141679" y="1459414"/>
            <a:ext cx="2678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20E59D"/>
                </a:solidFill>
              </a:rPr>
              <a:t>François Foyer</a:t>
            </a:r>
          </a:p>
          <a:p>
            <a:r>
              <a:rPr lang="fr-FR" sz="1400" dirty="0"/>
              <a:t>Chief </a:t>
            </a:r>
            <a:r>
              <a:rPr lang="fr-FR" sz="1400" dirty="0" err="1"/>
              <a:t>Technical</a:t>
            </a:r>
            <a:r>
              <a:rPr lang="fr-FR" sz="1400" dirty="0"/>
              <a:t> </a:t>
            </a:r>
            <a:r>
              <a:rPr lang="fr-FR" sz="1400" dirty="0" err="1"/>
              <a:t>Officer</a:t>
            </a:r>
            <a:r>
              <a:rPr lang="fr-FR" sz="1400" dirty="0"/>
              <a:t> Software</a:t>
            </a:r>
          </a:p>
          <a:p>
            <a:r>
              <a:rPr lang="fr-FR" sz="1200" dirty="0"/>
              <a:t>Ex. CTO, Software </a:t>
            </a:r>
            <a:r>
              <a:rPr lang="fr-FR" sz="1200" dirty="0" err="1"/>
              <a:t>Developer</a:t>
            </a:r>
            <a:r>
              <a:rPr lang="fr-FR" sz="1200" dirty="0"/>
              <a:t>, Trainer at the French Ministry of </a:t>
            </a:r>
            <a:r>
              <a:rPr lang="fr-FR" sz="1200" dirty="0" err="1"/>
              <a:t>Defense</a:t>
            </a:r>
            <a:r>
              <a:rPr lang="fr-FR" sz="1200" dirty="0"/>
              <a:t> and </a:t>
            </a:r>
            <a:r>
              <a:rPr lang="fr-FR" sz="1200" dirty="0" err="1"/>
              <a:t>Seckiot</a:t>
            </a:r>
            <a:endParaRPr lang="fr-FR" sz="12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C38557E-4309-5A6E-995F-E089BAD961E4}"/>
              </a:ext>
            </a:extLst>
          </p:cNvPr>
          <p:cNvSpPr txBox="1"/>
          <p:nvPr/>
        </p:nvSpPr>
        <p:spPr>
          <a:xfrm>
            <a:off x="9141679" y="3173267"/>
            <a:ext cx="27580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20E59D"/>
                </a:solidFill>
              </a:rPr>
              <a:t>Jean-Paul Chevry</a:t>
            </a:r>
          </a:p>
          <a:p>
            <a:r>
              <a:rPr lang="fr-FR" sz="1400" dirty="0"/>
              <a:t>Chief Sales </a:t>
            </a:r>
            <a:r>
              <a:rPr lang="fr-FR" sz="1400" dirty="0" err="1"/>
              <a:t>Officer</a:t>
            </a:r>
            <a:br>
              <a:rPr lang="fr-FR" sz="1400" dirty="0"/>
            </a:br>
            <a:r>
              <a:rPr lang="fr-FR" sz="1400" dirty="0"/>
              <a:t>Ex. </a:t>
            </a:r>
            <a:r>
              <a:rPr lang="fr-FR" sz="1200" dirty="0"/>
              <a:t>VP Sales and Sales </a:t>
            </a:r>
            <a:r>
              <a:rPr lang="fr-FR" sz="1200" dirty="0" err="1"/>
              <a:t>Specialist</a:t>
            </a:r>
            <a:r>
              <a:rPr lang="fr-FR" sz="1200" dirty="0"/>
              <a:t> at </a:t>
            </a:r>
            <a:r>
              <a:rPr lang="fr-FR" sz="1200" dirty="0" err="1"/>
              <a:t>ChapsVision</a:t>
            </a:r>
            <a:r>
              <a:rPr lang="fr-FR" sz="1200" dirty="0"/>
              <a:t>, </a:t>
            </a:r>
            <a:r>
              <a:rPr lang="fr-FR" sz="1200" dirty="0" err="1"/>
              <a:t>Axway</a:t>
            </a:r>
            <a:r>
              <a:rPr lang="fr-FR" sz="1200" dirty="0"/>
              <a:t>, Erwin, IBM and Computer Associates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72517C7-78FB-A385-E907-64451769A393}"/>
              </a:ext>
            </a:extLst>
          </p:cNvPr>
          <p:cNvSpPr txBox="1"/>
          <p:nvPr/>
        </p:nvSpPr>
        <p:spPr>
          <a:xfrm>
            <a:off x="9141679" y="4976199"/>
            <a:ext cx="2678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20E59D"/>
                </a:solidFill>
              </a:rPr>
              <a:t>Matthieu Bonenfant</a:t>
            </a:r>
          </a:p>
          <a:p>
            <a:r>
              <a:rPr lang="fr-FR" sz="1400" dirty="0"/>
              <a:t>Chief Marketing </a:t>
            </a:r>
            <a:r>
              <a:rPr lang="fr-FR" sz="1400" dirty="0" err="1"/>
              <a:t>Officer</a:t>
            </a:r>
            <a:endParaRPr lang="fr-FR" sz="1400" dirty="0"/>
          </a:p>
          <a:p>
            <a:r>
              <a:rPr lang="fr-FR" sz="1200" dirty="0"/>
              <a:t>Ex. CMO and Product </a:t>
            </a:r>
            <a:r>
              <a:rPr lang="fr-FR" sz="1200" dirty="0" err="1"/>
              <a:t>Specialist</a:t>
            </a:r>
            <a:r>
              <a:rPr lang="fr-FR" sz="1200" dirty="0"/>
              <a:t> at </a:t>
            </a:r>
            <a:r>
              <a:rPr lang="fr-FR" sz="1200" dirty="0" err="1"/>
              <a:t>Woop</a:t>
            </a:r>
            <a:r>
              <a:rPr lang="fr-FR" sz="1200" dirty="0"/>
              <a:t>, Stormshield, </a:t>
            </a:r>
            <a:r>
              <a:rPr lang="fr-FR" sz="1200" dirty="0" err="1"/>
              <a:t>Advens</a:t>
            </a:r>
            <a:r>
              <a:rPr lang="fr-FR" sz="1200" dirty="0"/>
              <a:t>, </a:t>
            </a:r>
            <a:r>
              <a:rPr lang="fr-FR" sz="1200" dirty="0" err="1"/>
              <a:t>Netasq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184243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3246A-5C19-2FEE-B5A6-A025E6C5B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3970794E-812C-5A85-68C3-C14F6530AF97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fr-FR" sz="300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100%</a:t>
            </a:r>
            <a:r>
              <a:rPr lang="fr-FR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 French </a:t>
            </a:r>
            <a:r>
              <a:rPr lang="fr-FR" sz="3000" dirty="0" err="1">
                <a:solidFill>
                  <a:prstClr val="white"/>
                </a:solidFill>
                <a:latin typeface="TT Firs Neue Trial Var Roman" panose="02000503030000020004" pitchFamily="2" charset="0"/>
              </a:rPr>
              <a:t>shareholders</a:t>
            </a:r>
            <a:r>
              <a:rPr lang="fr-FR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 and leadership</a:t>
            </a:r>
            <a:endParaRPr kumimoji="0" lang="fr-FR" sz="30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8D64145D-A2E0-D441-362F-8AC6FDE9DDA9}"/>
              </a:ext>
            </a:extLst>
          </p:cNvPr>
          <p:cNvSpPr txBox="1">
            <a:spLocks/>
          </p:cNvSpPr>
          <p:nvPr/>
        </p:nvSpPr>
        <p:spPr>
          <a:xfrm>
            <a:off x="827869" y="2362937"/>
            <a:ext cx="11522074" cy="564543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22E49C"/>
              </a:buClr>
            </a:pPr>
            <a:endParaRPr lang="en-US" noProof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3200" b="1" dirty="0">
                <a:latin typeface="TT Firs Neue Medium" panose="020B0003030000020004" pitchFamily="34" charset="0"/>
                <a:sym typeface="Wingdings" pitchFamily="2" charset="2"/>
              </a:rPr>
              <a:t>€</a:t>
            </a:r>
            <a:r>
              <a:rPr lang="en-US" sz="5000" b="1" dirty="0">
                <a:latin typeface="TT Firs Neue Medium" panose="020B0003030000020004" pitchFamily="34" charset="0"/>
                <a:sym typeface="Wingdings" pitchFamily="2" charset="2"/>
              </a:rPr>
              <a:t>10,5</a:t>
            </a:r>
            <a:r>
              <a:rPr lang="en-US" sz="3200" b="1" dirty="0">
                <a:latin typeface="TT Firs Neue Medium" panose="020B0003030000020004" pitchFamily="34" charset="0"/>
                <a:sym typeface="Wingdings" pitchFamily="2" charset="2"/>
              </a:rPr>
              <a:t>M </a:t>
            </a:r>
            <a:r>
              <a:rPr lang="en-US" sz="2200" b="1" dirty="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f</a:t>
            </a:r>
            <a:r>
              <a:rPr lang="en-US" sz="2200" dirty="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undraising</a:t>
            </a:r>
          </a:p>
          <a:p>
            <a:pPr marL="0" indent="0">
              <a:buNone/>
            </a:pPr>
            <a:r>
              <a:rPr lang="en-US" sz="2200" noProof="0" dirty="0">
                <a:latin typeface="TT Firs Neue Medium" panose="020B0003030000020004" pitchFamily="34" charset="0"/>
                <a:sym typeface="Wingdings" pitchFamily="2" charset="2"/>
              </a:rPr>
              <a:t>100 % </a:t>
            </a:r>
            <a:r>
              <a:rPr lang="en-US" sz="2200" dirty="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European capital</a:t>
            </a:r>
            <a:endParaRPr lang="en-US" sz="2200" noProof="0" dirty="0">
              <a:solidFill>
                <a:schemeClr val="tx1"/>
              </a:solidFill>
              <a:latin typeface="TT Firs Neue Medium" panose="020B0003030000020004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  <a:latin typeface="TT Firs Neue Medium" panose="020B0003030000020004" pitchFamily="34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Managed</a:t>
            </a:r>
            <a:r>
              <a:rPr lang="en-US" sz="2200" noProof="0" dirty="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 by </a:t>
            </a:r>
            <a:r>
              <a:rPr lang="en-US" sz="2200" noProof="0" dirty="0">
                <a:solidFill>
                  <a:srgbClr val="20E59D"/>
                </a:solidFill>
                <a:latin typeface="TT Firs Neue Medium" panose="020B0003030000020004" pitchFamily="34" charset="0"/>
                <a:sym typeface="Wingdings" pitchFamily="2" charset="2"/>
              </a:rPr>
              <a:t>Michel Van Den Berghe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(ex. CEO Cyber Campus/Orange </a:t>
            </a:r>
            <a:r>
              <a:rPr lang="en-US" sz="1400" dirty="0" err="1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Cyberdefense</a:t>
            </a:r>
            <a:r>
              <a:rPr lang="en-US" sz="1400" dirty="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/Atheos)</a:t>
            </a:r>
            <a:r>
              <a:rPr lang="en-US" sz="1400" noProof="0" dirty="0">
                <a:solidFill>
                  <a:schemeClr val="tx1"/>
                </a:solidFill>
                <a:latin typeface="TT Firs Neue Medium" panose="020B0003030000020004" pitchFamily="34" charset="0"/>
                <a:sym typeface="Wingdings" pitchFamily="2" charset="2"/>
              </a:rPr>
              <a:t> </a:t>
            </a:r>
          </a:p>
          <a:p>
            <a:pPr marL="0" indent="0">
              <a:buFont typeface="Police système Courant"/>
              <a:buNone/>
            </a:pPr>
            <a:endParaRPr lang="en-US" sz="1050" b="1" noProof="0" dirty="0">
              <a:solidFill>
                <a:schemeClr val="tx1"/>
              </a:solidFill>
              <a:latin typeface="TT Firs Neue Normal" panose="020B0003030000020004" pitchFamily="34" charset="0"/>
            </a:endParaRPr>
          </a:p>
          <a:p>
            <a:endParaRPr lang="en-US" noProof="0" dirty="0">
              <a:sym typeface="Wingdings" pitchFamily="2" charset="2"/>
            </a:endParaRPr>
          </a:p>
          <a:p>
            <a:pPr marL="0" indent="0">
              <a:buFont typeface="Police système Courant"/>
              <a:buNone/>
            </a:pPr>
            <a:endParaRPr lang="fr-FR" sz="2800" dirty="0">
              <a:sym typeface="Wingdings" pitchFamily="2" charset="2"/>
            </a:endParaRPr>
          </a:p>
          <a:p>
            <a:endParaRPr lang="fr-FR" sz="2800" b="1" dirty="0">
              <a:solidFill>
                <a:schemeClr val="tx1"/>
              </a:solidFill>
              <a:latin typeface="TT Firs Neue Normal" panose="020B0003030000020004" pitchFamily="34" charset="0"/>
            </a:endParaRPr>
          </a:p>
          <a:p>
            <a:pPr marL="0" indent="0">
              <a:buFont typeface="Police système Courant"/>
              <a:buNone/>
            </a:pPr>
            <a:endParaRPr lang="fr-FR" sz="2800" b="1" dirty="0">
              <a:solidFill>
                <a:schemeClr val="tx1"/>
              </a:solidFill>
              <a:latin typeface="TT Firs Neue Normal" panose="020B0003030000020004" pitchFamily="34" charset="0"/>
            </a:endParaRPr>
          </a:p>
          <a:p>
            <a:pPr marL="0" indent="0">
              <a:buFont typeface="Police système Courant"/>
              <a:buNone/>
            </a:pPr>
            <a:r>
              <a:rPr lang="fr-FR" sz="2800" b="1" dirty="0">
                <a:solidFill>
                  <a:schemeClr val="tx1"/>
                </a:solidFill>
                <a:latin typeface="TT Firs Neue Normal" panose="020B0003030000020004" pitchFamily="34" charset="0"/>
              </a:rPr>
              <a:t> </a:t>
            </a:r>
          </a:p>
          <a:p>
            <a:pPr marL="0" indent="0">
              <a:buFont typeface="Police système Courant"/>
              <a:buNone/>
            </a:pPr>
            <a:endParaRPr lang="fr-FR" sz="2800" b="1" dirty="0">
              <a:solidFill>
                <a:schemeClr val="tx1"/>
              </a:solidFill>
              <a:latin typeface="TT Firs Neue Normal" panose="020B0003030000020004" pitchFamily="34" charset="0"/>
            </a:endParaRPr>
          </a:p>
          <a:p>
            <a:pPr marL="0" indent="0">
              <a:buFont typeface="Police système Courant"/>
              <a:buNone/>
            </a:pPr>
            <a:br>
              <a:rPr lang="fr-FR" sz="3200" dirty="0">
                <a:solidFill>
                  <a:schemeClr val="tx1"/>
                </a:solidFill>
                <a:latin typeface="TT Firs Neue Normal" panose="020B0003030000020004" pitchFamily="34" charset="0"/>
              </a:rPr>
            </a:br>
            <a:endParaRPr lang="fr-FR" sz="3200" dirty="0">
              <a:solidFill>
                <a:schemeClr val="tx1"/>
              </a:solidFill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BEAC64-19F9-F010-DB4A-82812E9B5B36}"/>
              </a:ext>
            </a:extLst>
          </p:cNvPr>
          <p:cNvGraphicFramePr>
            <a:graphicFrameLocks/>
          </p:cNvGraphicFramePr>
          <p:nvPr/>
        </p:nvGraphicFramePr>
        <p:xfrm>
          <a:off x="5768908" y="2057132"/>
          <a:ext cx="5917058" cy="2901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16698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86AFE-2CD5-516E-5CD5-599BA6DD1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5989D37F-9B1D-27DB-4922-C385AD3C224B}"/>
              </a:ext>
            </a:extLst>
          </p:cNvPr>
          <p:cNvSpPr txBox="1">
            <a:spLocks/>
          </p:cNvSpPr>
          <p:nvPr/>
        </p:nvSpPr>
        <p:spPr>
          <a:xfrm>
            <a:off x="2137863" y="462888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The gold standard in OT segmentation</a:t>
            </a:r>
            <a:endParaRPr kumimoji="0" lang="en-US" sz="30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0C23F0A-6A42-7F77-AB4D-8D86554A0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214202"/>
              </p:ext>
            </p:extLst>
          </p:nvPr>
        </p:nvGraphicFramePr>
        <p:xfrm>
          <a:off x="678712" y="4594253"/>
          <a:ext cx="10515600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163842204"/>
                    </a:ext>
                  </a:extLst>
                </a:gridCol>
                <a:gridCol w="2107352">
                  <a:extLst>
                    <a:ext uri="{9D8B030D-6E8A-4147-A177-3AD203B41FA5}">
                      <a16:colId xmlns:a16="http://schemas.microsoft.com/office/drawing/2014/main" val="1172677057"/>
                    </a:ext>
                  </a:extLst>
                </a:gridCol>
                <a:gridCol w="2671761">
                  <a:extLst>
                    <a:ext uri="{9D8B030D-6E8A-4147-A177-3AD203B41FA5}">
                      <a16:colId xmlns:a16="http://schemas.microsoft.com/office/drawing/2014/main" val="3400029792"/>
                    </a:ext>
                  </a:extLst>
                </a:gridCol>
                <a:gridCol w="3107587">
                  <a:extLst>
                    <a:ext uri="{9D8B030D-6E8A-4147-A177-3AD203B41FA5}">
                      <a16:colId xmlns:a16="http://schemas.microsoft.com/office/drawing/2014/main" val="31247526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Threat</a:t>
                      </a:r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Protection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Firewalls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Data Diodes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SECLAB </a:t>
                      </a:r>
                      <a:r>
                        <a:rPr lang="fr-FR" sz="1400" b="1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Electronic</a:t>
                      </a:r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Isolation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950014"/>
                  </a:ext>
                </a:extLst>
              </a:tr>
              <a:tr h="2166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Zero-day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Exploits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Vulnerable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Protected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(one direction)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Protected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(</a:t>
                      </a: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both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directions)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505632"/>
                  </a:ext>
                </a:extLst>
              </a:tr>
              <a:tr h="2166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Network Reconnaissance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Limited Protection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Strong Protection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Strong Protection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307601"/>
                  </a:ext>
                </a:extLst>
              </a:tr>
              <a:tr h="2166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Lateral Movement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Limited Protection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Strong Protection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Strong Protection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4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Malformed Packets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Vulnerable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Protected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(one direction)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Protected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(</a:t>
                      </a: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both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directions)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513196"/>
                  </a:ext>
                </a:extLst>
              </a:tr>
              <a:tr h="2166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Malicious Insider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Vulnerable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Limited Protection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Strong Protection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170355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1EE561D6-4A76-6261-3582-9292CA033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35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C6C5121E-C1D9-DCDB-43E2-82A6DB438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91191"/>
              </p:ext>
            </p:extLst>
          </p:nvPr>
        </p:nvGraphicFramePr>
        <p:xfrm>
          <a:off x="678712" y="1205837"/>
          <a:ext cx="10515599" cy="2956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6102">
                  <a:extLst>
                    <a:ext uri="{9D8B030D-6E8A-4147-A177-3AD203B41FA5}">
                      <a16:colId xmlns:a16="http://schemas.microsoft.com/office/drawing/2014/main" val="2978049297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863258283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2678296631"/>
                    </a:ext>
                  </a:extLst>
                </a:gridCol>
                <a:gridCol w="3467597">
                  <a:extLst>
                    <a:ext uri="{9D8B030D-6E8A-4147-A177-3AD203B41FA5}">
                      <a16:colId xmlns:a16="http://schemas.microsoft.com/office/drawing/2014/main" val="22643212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Operational</a:t>
                      </a:r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</a:t>
                      </a:r>
                      <a:r>
                        <a:rPr lang="fr-FR" sz="1400" b="1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Capabilities</a:t>
                      </a:r>
                      <a:endParaRPr lang="fr-FR" sz="1400" b="1" i="0" dirty="0">
                        <a:solidFill>
                          <a:schemeClr val="bg1"/>
                        </a:solidFill>
                        <a:latin typeface="TT Firs Neue Trial Var Roman" panose="0200050303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Firewalls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Data Diodes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SECLAB </a:t>
                      </a:r>
                      <a:r>
                        <a:rPr lang="fr-FR" sz="1400" b="1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Electronic</a:t>
                      </a:r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Isolation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225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Bidirectional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Communication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No (</a:t>
                      </a: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with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</a:t>
                      </a: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workarounds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295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TCP/IP Support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Full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Limited/Proxied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Full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717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Encrypted Protocol Support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Full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Limited/Complex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Full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1384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Remote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Management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Limited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Yes (secured)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260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Application Compatibility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High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Low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High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297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Implementation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</a:t>
                      </a: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Complexity</a:t>
                      </a:r>
                      <a:endParaRPr lang="fr-FR" sz="1400" b="0" i="0" dirty="0">
                        <a:solidFill>
                          <a:schemeClr val="bg1"/>
                        </a:solidFill>
                        <a:latin typeface="TT Firs Neue Trial Var Roman" panose="0200050303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Moderate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High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Easy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to </a:t>
                      </a: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Moderate</a:t>
                      </a:r>
                      <a:endParaRPr lang="fr-FR" sz="1400" b="0" i="0" dirty="0">
                        <a:solidFill>
                          <a:schemeClr val="bg1"/>
                        </a:solidFill>
                        <a:latin typeface="TT Firs Neue Trial Var Roman" panose="02000503030000020004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Limitation : </a:t>
                      </a: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can’t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</a:t>
                      </a: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be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</a:t>
                      </a: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virtualised</a:t>
                      </a:r>
                      <a:endParaRPr lang="fr-FR" sz="1400" b="0" i="0" dirty="0">
                        <a:solidFill>
                          <a:schemeClr val="bg1"/>
                        </a:solidFill>
                        <a:latin typeface="TT Firs Neue Trial Var Roman" panose="0200050303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245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Maintenance </a:t>
                      </a: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Requirements</a:t>
                      </a:r>
                      <a:endParaRPr lang="fr-FR" sz="1400" b="0" i="0" dirty="0">
                        <a:solidFill>
                          <a:schemeClr val="bg1"/>
                        </a:solidFill>
                        <a:latin typeface="TT Firs Neue Trial Var Roman" panose="0200050303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High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Low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Very Low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263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Capability</a:t>
                      </a:r>
                      <a:endParaRPr lang="fr-FR" sz="1400" b="0" i="0" dirty="0">
                        <a:solidFill>
                          <a:schemeClr val="bg1"/>
                        </a:solidFill>
                        <a:latin typeface="TT Firs Neue Trial Var Roman" panose="02000503030000020004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Firewalls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Data Diodes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SECLAB </a:t>
                      </a:r>
                      <a:r>
                        <a:rPr lang="fr-FR" sz="1400" b="0" i="0" dirty="0" err="1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Electronic</a:t>
                      </a:r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TT Firs Neue Trial Var Roman" panose="02000503030000020004" pitchFamily="2" charset="0"/>
                        </a:rPr>
                        <a:t> Isolation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904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413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91E30-BED2-CEEC-934C-B40ADB6B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5481946D-AA64-526A-BF3A-8EAF18AD5149}"/>
              </a:ext>
            </a:extLst>
          </p:cNvPr>
          <p:cNvSpPr txBox="1">
            <a:spLocks/>
          </p:cNvSpPr>
          <p:nvPr/>
        </p:nvSpPr>
        <p:spPr>
          <a:xfrm>
            <a:off x="2137863" y="462888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white"/>
                </a:solidFill>
                <a:latin typeface="TT Firs Neue Trial Var Roman" panose="02000503030000020004" pitchFamily="2" charset="0"/>
              </a:rPr>
              <a:t>Seclab</a:t>
            </a:r>
            <a:r>
              <a:rPr lang="en-US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 – Not for </a:t>
            </a:r>
            <a:r>
              <a:rPr lang="en-US" sz="3000" dirty="0" err="1">
                <a:solidFill>
                  <a:prstClr val="white"/>
                </a:solidFill>
                <a:latin typeface="TT Firs Neue Trial Var Roman" panose="02000503030000020004" pitchFamily="2" charset="0"/>
              </a:rPr>
              <a:t>defence</a:t>
            </a:r>
            <a:r>
              <a:rPr lang="en-US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 only</a:t>
            </a:r>
            <a:endParaRPr kumimoji="0" lang="en-US" sz="30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24E3489-4480-9920-F9F3-CE459851F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35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81BA2F6A-AD77-B7DA-C606-20C65989A712}"/>
              </a:ext>
            </a:extLst>
          </p:cNvPr>
          <p:cNvSpPr txBox="1">
            <a:spLocks/>
          </p:cNvSpPr>
          <p:nvPr/>
        </p:nvSpPr>
        <p:spPr>
          <a:xfrm>
            <a:off x="1181250" y="1601590"/>
            <a:ext cx="10846339" cy="78280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400" dirty="0">
                <a:solidFill>
                  <a:schemeClr val="tx1"/>
                </a:solidFill>
              </a:rPr>
              <a:t>Comprehensive coverage for all OT environments: </a:t>
            </a:r>
            <a:r>
              <a:rPr lang="en-US" sz="2400" dirty="0"/>
              <a:t>Discovery, Isolation, Detection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400" dirty="0">
                <a:solidFill>
                  <a:schemeClr val="tx1"/>
                </a:solidFill>
              </a:rPr>
              <a:t>Two isolation product lines: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/>
              <a:t>Enterprise</a:t>
            </a:r>
            <a:r>
              <a:rPr lang="en-US" sz="2400" dirty="0">
                <a:solidFill>
                  <a:schemeClr val="tx1"/>
                </a:solidFill>
              </a:rPr>
              <a:t> (off-the-shelf products) and </a:t>
            </a:r>
            <a:r>
              <a:rPr lang="en-US" sz="2400" dirty="0"/>
              <a:t>Defence</a:t>
            </a:r>
            <a:r>
              <a:rPr lang="en-US" sz="2400" dirty="0">
                <a:solidFill>
                  <a:schemeClr val="tx1"/>
                </a:solidFill>
              </a:rPr>
              <a:t> (purpose-built products)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400" dirty="0">
                <a:solidFill>
                  <a:schemeClr val="tx1"/>
                </a:solidFill>
              </a:rPr>
              <a:t>Proven track record in the private sector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chemeClr val="tx1"/>
                </a:solidFill>
              </a:rPr>
              <a:t>Defence-grade standards that directly benefit the private sector: </a:t>
            </a:r>
            <a:r>
              <a:rPr lang="en-US" sz="2400" dirty="0"/>
              <a:t>ease of use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/>
              <a:t>effectiveness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/>
              <a:t>operational reliability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B6786B-A693-F69D-5830-42BFFE008B02}"/>
              </a:ext>
            </a:extLst>
          </p:cNvPr>
          <p:cNvSpPr/>
          <p:nvPr/>
        </p:nvSpPr>
        <p:spPr>
          <a:xfrm>
            <a:off x="0" y="3985855"/>
            <a:ext cx="12192000" cy="1350082"/>
          </a:xfrm>
          <a:prstGeom prst="rect">
            <a:avLst/>
          </a:prstGeom>
          <a:solidFill>
            <a:schemeClr val="tx1"/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violet, obscurité, Magenta, violette&#10;&#10;Le contenu généré par l’IA peut être incorrect.">
            <a:extLst>
              <a:ext uri="{FF2B5EF4-FFF2-40B4-BE49-F238E27FC236}">
                <a16:creationId xmlns:a16="http://schemas.microsoft.com/office/drawing/2014/main" id="{A3E79018-C7D4-EA21-C460-3F3DBCCCA1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57387"/>
            <a:ext cx="1721988" cy="794223"/>
          </a:xfrm>
          <a:prstGeom prst="rect">
            <a:avLst/>
          </a:prstGeom>
        </p:spPr>
      </p:pic>
      <p:pic>
        <p:nvPicPr>
          <p:cNvPr id="8" name="Image 7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428B68CD-7CCB-D9A2-9361-EDCBE35923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68872" y="4229566"/>
            <a:ext cx="1416442" cy="84986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A6252C3-087D-29DC-ABD8-668C18E82EE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32198" y="4251156"/>
            <a:ext cx="1434107" cy="806685"/>
          </a:xfrm>
          <a:prstGeom prst="rect">
            <a:avLst/>
          </a:prstGeom>
        </p:spPr>
      </p:pic>
      <p:pic>
        <p:nvPicPr>
          <p:cNvPr id="10" name="Picture 26" descr="Suez - Collectif d'entreprises pour une économie plus inclusive">
            <a:extLst>
              <a:ext uri="{FF2B5EF4-FFF2-40B4-BE49-F238E27FC236}">
                <a16:creationId xmlns:a16="http://schemas.microsoft.com/office/drawing/2014/main" id="{D1B87518-C514-429C-4B58-DDD56D3AB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51" b="20174"/>
          <a:stretch>
            <a:fillRect/>
          </a:stretch>
        </p:blipFill>
        <p:spPr bwMode="auto">
          <a:xfrm>
            <a:off x="5013189" y="4396923"/>
            <a:ext cx="1229856" cy="5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1092669E-0986-233C-D470-5CC5D24AC9E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9929" y="4186639"/>
            <a:ext cx="1184650" cy="93571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9FAB108-A178-979B-EA1F-B5BB26F69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76" y="4396923"/>
            <a:ext cx="1491199" cy="3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526B62F-8308-40E3-E5B1-BF2BA17F72D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307" y="4254328"/>
            <a:ext cx="781728" cy="800341"/>
          </a:xfrm>
          <a:prstGeom prst="rect">
            <a:avLst/>
          </a:prstGeom>
        </p:spPr>
      </p:pic>
      <p:pic>
        <p:nvPicPr>
          <p:cNvPr id="2050" name="Picture 2" descr="Bouygues Telecom - Grand Ajaccio Baléone">
            <a:extLst>
              <a:ext uri="{FF2B5EF4-FFF2-40B4-BE49-F238E27FC236}">
                <a16:creationId xmlns:a16="http://schemas.microsoft.com/office/drawing/2014/main" id="{6F7F4D88-B0F7-3038-180F-35D07CE60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460" y="4317815"/>
            <a:ext cx="1604184" cy="59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524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38672-689E-0DF1-0C8D-0E70026FC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Graphique, art&#10;&#10;Le contenu généré par l’IA peut être incorrect.">
            <a:extLst>
              <a:ext uri="{FF2B5EF4-FFF2-40B4-BE49-F238E27FC236}">
                <a16:creationId xmlns:a16="http://schemas.microsoft.com/office/drawing/2014/main" id="{9ED0F319-E2B0-FB7A-C57F-082C18DD9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3155" y="192440"/>
            <a:ext cx="12800000" cy="7200000"/>
          </a:xfrm>
          <a:prstGeom prst="rect">
            <a:avLst/>
          </a:prstGeom>
          <a:effectLst>
            <a:glow rad="63500">
              <a:srgbClr val="22E39B">
                <a:alpha val="40000"/>
              </a:srgbClr>
            </a:glow>
          </a:effectLst>
        </p:spPr>
      </p:pic>
      <p:sp>
        <p:nvSpPr>
          <p:cNvPr id="2" name="Titre 2">
            <a:extLst>
              <a:ext uri="{FF2B5EF4-FFF2-40B4-BE49-F238E27FC236}">
                <a16:creationId xmlns:a16="http://schemas.microsoft.com/office/drawing/2014/main" id="{D6438765-4C9E-9E6D-D0B5-38EA831F94C1}"/>
              </a:ext>
            </a:extLst>
          </p:cNvPr>
          <p:cNvSpPr txBox="1">
            <a:spLocks/>
          </p:cNvSpPr>
          <p:nvPr/>
        </p:nvSpPr>
        <p:spPr>
          <a:xfrm>
            <a:off x="1700213" y="462888"/>
            <a:ext cx="978167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Take back control of your geo-dependencies</a:t>
            </a:r>
            <a:endParaRPr kumimoji="0" lang="en-US" sz="30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Trial Var Roman" panose="02000503030000020004" pitchFamily="2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67863F7-B78D-D218-7288-08531A82D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35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BCB877E0-A11D-E9C2-FC22-709AB2030E56}"/>
              </a:ext>
            </a:extLst>
          </p:cNvPr>
          <p:cNvSpPr txBox="1">
            <a:spLocks/>
          </p:cNvSpPr>
          <p:nvPr/>
        </p:nvSpPr>
        <p:spPr>
          <a:xfrm>
            <a:off x="6081718" y="2250415"/>
            <a:ext cx="5400171" cy="78280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4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Full identification of all your OT assets and their origin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en-US" sz="2400" dirty="0">
              <a:solidFill>
                <a:schemeClr val="tx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4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Isolation to maintain control over data flows in environments subject to extraterritorial laws, enabled by dual administration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en-US" sz="2400" dirty="0">
              <a:solidFill>
                <a:schemeClr val="tx1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400" dirty="0">
                <a:solidFill>
                  <a:schemeClr val="tx1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A European vendor - zero extraterritorial exposure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48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E9BF4-3FC8-DD79-3EF3-394905DA8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6195D8-4D03-7DFA-3BEE-2D7ACA959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44" y="2978123"/>
            <a:ext cx="4918656" cy="9017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7AA9A7-63FA-5CDD-5DD4-A102D5B4B0EA}"/>
              </a:ext>
            </a:extLst>
          </p:cNvPr>
          <p:cNvSpPr txBox="1"/>
          <p:nvPr/>
        </p:nvSpPr>
        <p:spPr>
          <a:xfrm>
            <a:off x="6400802" y="2297621"/>
            <a:ext cx="57911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0" dirty="0">
                <a:solidFill>
                  <a:prstClr val="white"/>
                </a:solidFill>
                <a:latin typeface="TT Firs Neue Medium" panose="020B0003030000020004" pitchFamily="34" charset="0"/>
              </a:rPr>
              <a:t>Slide to </a:t>
            </a:r>
            <a:r>
              <a:rPr lang="fr-FR" sz="5000" dirty="0" err="1">
                <a:solidFill>
                  <a:prstClr val="white"/>
                </a:solidFill>
                <a:latin typeface="TT Firs Neue Medium" panose="020B0003030000020004" pitchFamily="34" charset="0"/>
              </a:rPr>
              <a:t>summarize</a:t>
            </a:r>
            <a:r>
              <a:rPr lang="fr-FR" sz="5000" dirty="0">
                <a:solidFill>
                  <a:prstClr val="white"/>
                </a:solidFill>
                <a:latin typeface="TT Firs Neue Medium" panose="020B00030300000200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0" dirty="0">
                <a:solidFill>
                  <a:prstClr val="white"/>
                </a:solidFill>
                <a:latin typeface="TT Firs Neue Medium" panose="020B0003030000020004" pitchFamily="34" charset="0"/>
              </a:rPr>
              <a:t>the </a:t>
            </a:r>
            <a:r>
              <a:rPr lang="fr-FR" sz="5000" dirty="0" err="1">
                <a:solidFill>
                  <a:prstClr val="white"/>
                </a:solidFill>
                <a:latin typeface="TT Firs Neue Medium" panose="020B0003030000020004" pitchFamily="34" charset="0"/>
              </a:rPr>
              <a:t>context</a:t>
            </a:r>
            <a:r>
              <a:rPr lang="fr-FR" sz="5000" dirty="0">
                <a:solidFill>
                  <a:prstClr val="white"/>
                </a:solidFill>
                <a:latin typeface="TT Firs Neue Medium" panose="020B0003030000020004" pitchFamily="34" charset="0"/>
              </a:rPr>
              <a:t> of a prospect</a:t>
            </a:r>
            <a:endParaRPr kumimoji="0" lang="fr-FR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Medium" panose="020B000303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527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414F5-F24B-C6AA-C305-8DCCE8270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E467B3C5-A171-C358-0C63-3D8EB3155AA2}"/>
              </a:ext>
            </a:extLst>
          </p:cNvPr>
          <p:cNvSpPr txBox="1">
            <a:spLocks/>
          </p:cNvSpPr>
          <p:nvPr/>
        </p:nvSpPr>
        <p:spPr>
          <a:xfrm>
            <a:off x="2137863" y="462888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Title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of the slide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ED0BFE2-B805-672C-4B88-4B36DFCC3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353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0543E188-F502-5004-C3D7-540251F686D4}"/>
              </a:ext>
            </a:extLst>
          </p:cNvPr>
          <p:cNvSpPr txBox="1">
            <a:spLocks/>
          </p:cNvSpPr>
          <p:nvPr/>
        </p:nvSpPr>
        <p:spPr>
          <a:xfrm>
            <a:off x="473583" y="1222890"/>
            <a:ext cx="5400171" cy="782801"/>
          </a:xfrm>
          <a:prstGeom prst="rect">
            <a:avLst/>
          </a:prstGeom>
          <a:effectLst/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r>
              <a:rPr lang="fr-FR" dirty="0">
                <a:effectLst/>
              </a:rPr>
              <a:t>YOUR CONTEXT</a:t>
            </a:r>
            <a:br>
              <a:rPr lang="fr-FR" dirty="0">
                <a:effectLst/>
              </a:rPr>
            </a:br>
            <a:endParaRPr lang="fr-FR" sz="140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r>
              <a:rPr lang="fr-FR" sz="1400" dirty="0">
                <a:solidFill>
                  <a:schemeClr val="tx1"/>
                </a:solidFill>
                <a:effectLst/>
              </a:rPr>
              <a:t>Ipsum Lorem…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dirty="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1400" dirty="0">
                <a:solidFill>
                  <a:schemeClr val="tx1"/>
                </a:solidFill>
                <a:effectLst/>
              </a:rPr>
              <a:t>Identification de tous vos actifs OT et de leur origine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 dirty="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1400" dirty="0">
                <a:solidFill>
                  <a:schemeClr val="tx1"/>
                </a:solidFill>
                <a:effectLst/>
              </a:rPr>
              <a:t>Isolation pour garder la maîtrise des flux sur des périmètres soumis aux lois extraterritoriales grâce à la double administration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 dirty="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1400" dirty="0">
                <a:solidFill>
                  <a:schemeClr val="tx1"/>
                </a:solidFill>
                <a:effectLst/>
              </a:rPr>
              <a:t>Fournisseur européen, sans adhérence extraterritoriale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 dirty="0">
              <a:solidFill>
                <a:schemeClr val="tx1"/>
              </a:solidFill>
              <a:effectLst/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fr-FR" sz="1400" dirty="0">
                <a:solidFill>
                  <a:schemeClr val="tx1"/>
                </a:solidFill>
              </a:rPr>
              <a:t>Identification de tous vos actifs OT et de leur origine</a:t>
            </a:r>
          </a:p>
          <a:p>
            <a:pPr lvl="0">
              <a:buFont typeface="Courier New" panose="02070309020205020404" pitchFamily="49" charset="0"/>
              <a:buChar char="o"/>
              <a:defRPr/>
            </a:pPr>
            <a:endParaRPr lang="fr-FR" sz="1400" dirty="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fr-FR" sz="1400" dirty="0">
                <a:solidFill>
                  <a:schemeClr val="tx1"/>
                </a:solidFill>
              </a:rPr>
              <a:t>Isolation pour garder la maîtrise des flux sur des périmètres soumis aux lois extraterritoriales grâce à la double administration</a:t>
            </a:r>
          </a:p>
          <a:p>
            <a:pPr lvl="0">
              <a:buFont typeface="Courier New" panose="02070309020205020404" pitchFamily="49" charset="0"/>
              <a:buChar char="o"/>
              <a:defRPr/>
            </a:pPr>
            <a:endParaRPr lang="fr-FR" sz="1400" dirty="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fr-FR" sz="1400" dirty="0">
                <a:solidFill>
                  <a:schemeClr val="tx1"/>
                </a:solidFill>
              </a:rPr>
              <a:t>Fournisseur européen, sans adhérence extraterritoriale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 dirty="0">
              <a:solidFill>
                <a:schemeClr val="tx1"/>
              </a:solidFill>
              <a:effectLst/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fr-FR" sz="1400" dirty="0">
                <a:solidFill>
                  <a:schemeClr val="tx1"/>
                </a:solidFill>
              </a:rPr>
              <a:t>Identification de tous vos actifs OT et de leur origine</a:t>
            </a:r>
          </a:p>
          <a:p>
            <a:pPr lvl="0">
              <a:buFont typeface="Courier New" panose="02070309020205020404" pitchFamily="49" charset="0"/>
              <a:buChar char="o"/>
              <a:defRPr/>
            </a:pPr>
            <a:endParaRPr lang="fr-FR" sz="1400" dirty="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fr-FR" sz="1400" dirty="0">
                <a:solidFill>
                  <a:schemeClr val="tx1"/>
                </a:solidFill>
              </a:rPr>
              <a:t>Isolation pour garder la maîtrise des flux sur des périmètres soumis aux lois extraterritoriales grâce à la double administration</a:t>
            </a:r>
          </a:p>
          <a:p>
            <a:pPr lvl="0">
              <a:buFont typeface="Courier New" panose="02070309020205020404" pitchFamily="49" charset="0"/>
              <a:buChar char="o"/>
              <a:defRPr/>
            </a:pPr>
            <a:endParaRPr lang="fr-FR" sz="1400" dirty="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  <a:defRPr/>
            </a:pPr>
            <a:r>
              <a:rPr lang="fr-FR" sz="1400" dirty="0">
                <a:solidFill>
                  <a:schemeClr val="tx1"/>
                </a:solidFill>
              </a:rPr>
              <a:t>Fournisseur européen, sans adhérence extraterritoriale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 dirty="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sz="24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000" b="1" i="0" u="none" strike="noStrike" kern="1200" cap="none" spc="0" normalizeH="0" baseline="0" noProof="0" dirty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E49C"/>
              </a:buClr>
              <a:buSzTx/>
              <a:buFont typeface="Police système Courant"/>
              <a:buChar char="□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</a:b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</p:txBody>
      </p:sp>
      <p:pic>
        <p:nvPicPr>
          <p:cNvPr id="6" name="Image 5" descr="Une image contenant ingénierie, industrie, machine, intérieur&#10;&#10;Le contenu généré par l’IA peut être incorrect.">
            <a:extLst>
              <a:ext uri="{FF2B5EF4-FFF2-40B4-BE49-F238E27FC236}">
                <a16:creationId xmlns:a16="http://schemas.microsoft.com/office/drawing/2014/main" id="{6FB22FC3-2819-A5BE-4385-C020425C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523" y="1238426"/>
            <a:ext cx="5077351" cy="2708084"/>
          </a:xfrm>
          <a:prstGeom prst="roundRect">
            <a:avLst>
              <a:gd name="adj" fmla="val 7017"/>
            </a:avLst>
          </a:prstGeom>
          <a:ln w="19050"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</p:pic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FBAD1EA1-BCC8-B4B2-F52D-74B6C8A95265}"/>
              </a:ext>
            </a:extLst>
          </p:cNvPr>
          <p:cNvSpPr txBox="1">
            <a:spLocks/>
          </p:cNvSpPr>
          <p:nvPr/>
        </p:nvSpPr>
        <p:spPr>
          <a:xfrm>
            <a:off x="6620760" y="4200495"/>
            <a:ext cx="5181599" cy="782801"/>
          </a:xfrm>
          <a:prstGeom prst="rect">
            <a:avLst/>
          </a:prstGeom>
          <a:effectLst/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r>
              <a:rPr lang="fr-FR" dirty="0">
                <a:effectLst/>
              </a:rPr>
              <a:t>YOUR STAKES</a:t>
            </a:r>
            <a:br>
              <a:rPr lang="fr-FR" dirty="0">
                <a:effectLst/>
              </a:rPr>
            </a:br>
            <a:endParaRPr lang="fr-FR" sz="140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r>
              <a:rPr lang="fr-FR" sz="1400" dirty="0">
                <a:solidFill>
                  <a:schemeClr val="tx1"/>
                </a:solidFill>
                <a:effectLst/>
              </a:rPr>
              <a:t>Ipsum Lorem…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dirty="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1400" dirty="0">
                <a:solidFill>
                  <a:schemeClr val="tx1"/>
                </a:solidFill>
                <a:effectLst/>
              </a:rPr>
              <a:t>Identification de tous vos actifs OT et de leur origine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 dirty="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1400" dirty="0">
                <a:solidFill>
                  <a:schemeClr val="tx1"/>
                </a:solidFill>
                <a:effectLst/>
              </a:rPr>
              <a:t>Isolation pour garder la maîtrise des flux sur des périmètres soumis aux lois extraterritoriales grâce à la double administration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1400" dirty="0">
              <a:solidFill>
                <a:schemeClr val="tx1"/>
              </a:solidFill>
              <a:effectLst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r>
              <a:rPr lang="fr-FR" sz="1400" dirty="0">
                <a:solidFill>
                  <a:schemeClr val="tx1"/>
                </a:solidFill>
                <a:effectLst/>
              </a:rPr>
              <a:t>Fournisseur européen, sans adhérence extraterritoriale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 dirty="0">
              <a:solidFill>
                <a:schemeClr val="tx1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Courier New" panose="02070309020205020404" pitchFamily="49" charset="0"/>
              <a:buChar char="o"/>
              <a:tabLst/>
              <a:defRPr/>
            </a:pPr>
            <a:endParaRPr lang="fr-FR" sz="24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None/>
              <a:tabLst/>
              <a:defRPr/>
            </a:pPr>
            <a:endParaRPr lang="fr-FR" sz="24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000" b="1" i="0" u="none" strike="noStrike" kern="1200" cap="none" spc="0" normalizeH="0" baseline="0" noProof="0" dirty="0">
              <a:ln>
                <a:noFill/>
              </a:ln>
              <a:solidFill>
                <a:srgbClr val="22E49C"/>
              </a:solidFill>
              <a:effectLst/>
              <a:uLnTx/>
              <a:uFillTx/>
              <a:latin typeface="TT Firs Neue DemiBold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2E49C"/>
              </a:buClr>
              <a:buSzTx/>
              <a:buFont typeface="Police système Courant"/>
              <a:buChar char="□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22E39B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Char char="✲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 Normal" panose="020B00030300000200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22E49C"/>
              </a:buClr>
              <a:buSzPct val="100000"/>
              <a:buFont typeface="Police système Courant"/>
              <a:buNone/>
              <a:tabLst/>
              <a:defRPr/>
            </a:pP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Normal" panose="020B0003030000020004" pitchFamily="34" charset="0"/>
                <a:ea typeface="+mj-ea"/>
                <a:cs typeface="+mj-cs"/>
              </a:rPr>
            </a:b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Firs Neue" panose="020B0003030000020004" pitchFamily="34" charset="0"/>
              <a:ea typeface="+mj-ea"/>
              <a:cs typeface="+mj-cs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E91F2FA-4C91-A4F1-F906-D05C6DAF6360}"/>
              </a:ext>
            </a:extLst>
          </p:cNvPr>
          <p:cNvCxnSpPr>
            <a:cxnSpLocks/>
          </p:cNvCxnSpPr>
          <p:nvPr/>
        </p:nvCxnSpPr>
        <p:spPr>
          <a:xfrm>
            <a:off x="6415852" y="4268920"/>
            <a:ext cx="0" cy="1980000"/>
          </a:xfrm>
          <a:prstGeom prst="line">
            <a:avLst/>
          </a:prstGeom>
          <a:ln w="12700">
            <a:solidFill>
              <a:srgbClr val="22E49C"/>
            </a:solidFill>
          </a:ln>
          <a:effectLst>
            <a:glow rad="63500">
              <a:srgbClr val="22E39B">
                <a:alpha val="40000"/>
              </a:srgb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999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7839FA-4093-DEB9-91A0-94A2FAB55DA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4962" y="2982060"/>
            <a:ext cx="9037637" cy="446940"/>
          </a:xfrm>
        </p:spPr>
        <p:txBody>
          <a:bodyPr/>
          <a:lstStyle/>
          <a:p>
            <a:r>
              <a:rPr lang="fr-FR" sz="5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41269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38E88-51BE-1C82-03A2-7AFE2AF9C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F985DA4C-3C6E-47CD-48BC-9C2EA6C42438}"/>
              </a:ext>
            </a:extLst>
          </p:cNvPr>
          <p:cNvSpPr txBox="1">
            <a:spLocks/>
          </p:cNvSpPr>
          <p:nvPr/>
        </p:nvSpPr>
        <p:spPr>
          <a:xfrm>
            <a:off x="1807535" y="453014"/>
            <a:ext cx="9674354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Your operations run. What about their defenses?</a:t>
            </a:r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698DE0DE-BED3-11BE-E16A-452B4EF8A8F3}"/>
              </a:ext>
            </a:extLst>
          </p:cNvPr>
          <p:cNvSpPr txBox="1">
            <a:spLocks/>
          </p:cNvSpPr>
          <p:nvPr/>
        </p:nvSpPr>
        <p:spPr>
          <a:xfrm>
            <a:off x="2797814" y="1716523"/>
            <a:ext cx="2038947" cy="3879605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Police système Courant"/>
              <a:buNone/>
            </a:pPr>
            <a:r>
              <a:rPr lang="en-US" sz="1700" b="1" dirty="0">
                <a:solidFill>
                  <a:srgbClr val="22E49C"/>
                </a:solidFill>
              </a:rPr>
              <a:t>OT is a prime target</a:t>
            </a:r>
            <a:endParaRPr lang="en-US" sz="1700" b="1" noProof="0" dirty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 dirty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 dirty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81A31462-2812-FEDF-4157-F812114338C7}"/>
              </a:ext>
            </a:extLst>
          </p:cNvPr>
          <p:cNvSpPr txBox="1">
            <a:spLocks/>
          </p:cNvSpPr>
          <p:nvPr/>
        </p:nvSpPr>
        <p:spPr>
          <a:xfrm>
            <a:off x="5068211" y="1716522"/>
            <a:ext cx="2038947" cy="3879605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22E49C"/>
                </a:solidFill>
              </a:rPr>
              <a:t>Necessary rise in cyber maturity</a:t>
            </a:r>
          </a:p>
          <a:p>
            <a:pPr marL="0" indent="0" algn="ctr">
              <a:buFont typeface="Police système Courant"/>
              <a:buNone/>
            </a:pPr>
            <a:endParaRPr lang="en-US" sz="1700" b="1" noProof="0" dirty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 dirty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400" b="1" dirty="0">
              <a:solidFill>
                <a:srgbClr val="22E49C"/>
              </a:solidFill>
            </a:endParaRP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38ED4284-B630-530F-3C5A-AA1C3585AF7E}"/>
              </a:ext>
            </a:extLst>
          </p:cNvPr>
          <p:cNvSpPr txBox="1">
            <a:spLocks/>
          </p:cNvSpPr>
          <p:nvPr/>
        </p:nvSpPr>
        <p:spPr>
          <a:xfrm>
            <a:off x="7321915" y="1716523"/>
            <a:ext cx="2038947" cy="3879604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Police système Courant"/>
              <a:buNone/>
            </a:pPr>
            <a:r>
              <a:rPr lang="en-US" sz="1700" b="1" noProof="0" dirty="0">
                <a:solidFill>
                  <a:srgbClr val="22E49C"/>
                </a:solidFill>
              </a:rPr>
              <a:t>Limits of current solutions</a:t>
            </a:r>
            <a:endParaRPr lang="en-US" sz="1700" b="1" dirty="0">
              <a:solidFill>
                <a:srgbClr val="22E49C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en-US" sz="1700" b="1" dirty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700" b="1" noProof="0" dirty="0">
              <a:solidFill>
                <a:srgbClr val="22E49C"/>
              </a:solidFill>
            </a:endParaRP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9E8FD4EA-3878-4F31-1E67-453DDB079BF0}"/>
              </a:ext>
            </a:extLst>
          </p:cNvPr>
          <p:cNvSpPr txBox="1">
            <a:spLocks/>
          </p:cNvSpPr>
          <p:nvPr/>
        </p:nvSpPr>
        <p:spPr>
          <a:xfrm>
            <a:off x="9612549" y="1716522"/>
            <a:ext cx="2038947" cy="3879604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Police système Courant"/>
              <a:buNone/>
            </a:pPr>
            <a:r>
              <a:rPr lang="en-US" sz="1700" b="1" noProof="0" dirty="0">
                <a:solidFill>
                  <a:srgbClr val="22E49C"/>
                </a:solidFill>
              </a:rPr>
              <a:t>Regulatory constraints</a:t>
            </a:r>
          </a:p>
          <a:p>
            <a:pPr marL="0" indent="0" algn="ctr">
              <a:buFont typeface="Police système Courant"/>
              <a:buNone/>
            </a:pPr>
            <a:endParaRPr lang="en-US" sz="1700" b="1" noProof="0" dirty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2000" b="1" dirty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2000" b="1" dirty="0">
              <a:solidFill>
                <a:srgbClr val="22E49C"/>
              </a:solidFill>
            </a:endParaRPr>
          </a:p>
          <a:p>
            <a:pPr marL="0" indent="0" algn="ctr">
              <a:buFont typeface="Police système Courant"/>
              <a:buNone/>
            </a:pPr>
            <a:r>
              <a:rPr lang="en-US" sz="1400" dirty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Regulations are increasingly being applied to OT</a:t>
            </a:r>
          </a:p>
          <a:p>
            <a:pPr marL="0" indent="0" algn="ctr">
              <a:buFont typeface="Police système Courant"/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r>
              <a:rPr lang="en-US" sz="1600" dirty="0">
                <a:solidFill>
                  <a:schemeClr val="tx1"/>
                </a:solidFill>
              </a:rPr>
              <a:t>- </a:t>
            </a:r>
            <a:r>
              <a:rPr lang="en-US" sz="1600" b="1" dirty="0">
                <a:solidFill>
                  <a:srgbClr val="22E49C"/>
                </a:solidFill>
              </a:rPr>
              <a:t>NIS2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chemeClr val="tx1"/>
                </a:solidFill>
              </a:rPr>
              <a:t>- </a:t>
            </a:r>
            <a:r>
              <a:rPr lang="en-US" sz="1600" b="1" dirty="0">
                <a:solidFill>
                  <a:srgbClr val="22E49C"/>
                </a:solidFill>
              </a:rPr>
              <a:t>CER Directive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chemeClr val="tx1"/>
                </a:solidFill>
              </a:rPr>
              <a:t>- </a:t>
            </a:r>
            <a:r>
              <a:rPr lang="en-US" sz="1600" b="1" dirty="0">
                <a:solidFill>
                  <a:srgbClr val="22E49C"/>
                </a:solidFill>
              </a:rPr>
              <a:t>Cybersecurity Act</a:t>
            </a:r>
          </a:p>
          <a:p>
            <a:pPr marL="0" indent="0" algn="ctr">
              <a:buFont typeface="Police système Courant"/>
              <a:buNone/>
            </a:pPr>
            <a:r>
              <a:rPr lang="en-US" sz="1600" dirty="0">
                <a:solidFill>
                  <a:schemeClr val="tx1"/>
                </a:solidFill>
              </a:rPr>
              <a:t>- </a:t>
            </a:r>
            <a:r>
              <a:rPr lang="en-US" sz="1600" b="1" dirty="0">
                <a:solidFill>
                  <a:srgbClr val="22E49C"/>
                </a:solidFill>
              </a:rPr>
              <a:t>IEC62443</a:t>
            </a:r>
          </a:p>
          <a:p>
            <a:pPr marL="0" indent="0" algn="just">
              <a:buFont typeface="Police système Courant"/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BBF14A22-F362-0189-2897-64070DAB1967}"/>
              </a:ext>
            </a:extLst>
          </p:cNvPr>
          <p:cNvSpPr txBox="1">
            <a:spLocks/>
          </p:cNvSpPr>
          <p:nvPr/>
        </p:nvSpPr>
        <p:spPr>
          <a:xfrm>
            <a:off x="523873" y="1716523"/>
            <a:ext cx="2038947" cy="3879605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Police système Courant"/>
              <a:buNone/>
            </a:pPr>
            <a:r>
              <a:rPr lang="en-US" sz="1700" b="1" dirty="0">
                <a:solidFill>
                  <a:srgbClr val="22E49C"/>
                </a:solidFill>
              </a:rPr>
              <a:t> A well-advanced IT-OT convergence</a:t>
            </a:r>
            <a:endParaRPr lang="en-US" sz="1700" b="1" noProof="0" dirty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 dirty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 dirty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 dirty="0">
              <a:solidFill>
                <a:srgbClr val="22E49C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941DC96-BDB2-0E16-B2FE-28035DDF2B82}"/>
              </a:ext>
            </a:extLst>
          </p:cNvPr>
          <p:cNvCxnSpPr>
            <a:cxnSpLocks/>
          </p:cNvCxnSpPr>
          <p:nvPr/>
        </p:nvCxnSpPr>
        <p:spPr>
          <a:xfrm>
            <a:off x="1203104" y="2509288"/>
            <a:ext cx="6804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10CB9B2-2408-72C7-A11C-2DFE112F9A98}"/>
              </a:ext>
            </a:extLst>
          </p:cNvPr>
          <p:cNvCxnSpPr>
            <a:cxnSpLocks/>
          </p:cNvCxnSpPr>
          <p:nvPr/>
        </p:nvCxnSpPr>
        <p:spPr>
          <a:xfrm>
            <a:off x="1203104" y="4059866"/>
            <a:ext cx="680484" cy="0"/>
          </a:xfrm>
          <a:prstGeom prst="line">
            <a:avLst/>
          </a:prstGeom>
          <a:ln w="38100">
            <a:solidFill>
              <a:srgbClr val="22E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FD824EC-1411-F702-1D25-AF9C096048AB}"/>
              </a:ext>
            </a:extLst>
          </p:cNvPr>
          <p:cNvCxnSpPr>
            <a:cxnSpLocks/>
          </p:cNvCxnSpPr>
          <p:nvPr/>
        </p:nvCxnSpPr>
        <p:spPr>
          <a:xfrm>
            <a:off x="3477045" y="2509288"/>
            <a:ext cx="6804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C8A1983-33DE-5A1B-A31B-32E078AC93ED}"/>
              </a:ext>
            </a:extLst>
          </p:cNvPr>
          <p:cNvCxnSpPr>
            <a:cxnSpLocks/>
          </p:cNvCxnSpPr>
          <p:nvPr/>
        </p:nvCxnSpPr>
        <p:spPr>
          <a:xfrm>
            <a:off x="3477045" y="4059866"/>
            <a:ext cx="680484" cy="0"/>
          </a:xfrm>
          <a:prstGeom prst="line">
            <a:avLst/>
          </a:prstGeom>
          <a:ln w="38100">
            <a:solidFill>
              <a:srgbClr val="22E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3C10B64-D3F4-A2E3-91FE-2C65DF41E3F5}"/>
              </a:ext>
            </a:extLst>
          </p:cNvPr>
          <p:cNvCxnSpPr>
            <a:cxnSpLocks/>
          </p:cNvCxnSpPr>
          <p:nvPr/>
        </p:nvCxnSpPr>
        <p:spPr>
          <a:xfrm>
            <a:off x="5747442" y="2509288"/>
            <a:ext cx="6804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BF236EB-71BC-F7D4-7581-80F7077DFF78}"/>
              </a:ext>
            </a:extLst>
          </p:cNvPr>
          <p:cNvCxnSpPr>
            <a:cxnSpLocks/>
          </p:cNvCxnSpPr>
          <p:nvPr/>
        </p:nvCxnSpPr>
        <p:spPr>
          <a:xfrm>
            <a:off x="5747442" y="4059866"/>
            <a:ext cx="680484" cy="0"/>
          </a:xfrm>
          <a:prstGeom prst="line">
            <a:avLst/>
          </a:prstGeom>
          <a:ln w="38100">
            <a:solidFill>
              <a:srgbClr val="22E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B1C180D-D776-7816-77FE-761CAA4C5B68}"/>
              </a:ext>
            </a:extLst>
          </p:cNvPr>
          <p:cNvCxnSpPr>
            <a:cxnSpLocks/>
          </p:cNvCxnSpPr>
          <p:nvPr/>
        </p:nvCxnSpPr>
        <p:spPr>
          <a:xfrm>
            <a:off x="8001146" y="2509288"/>
            <a:ext cx="6804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1F5B7D2-F96A-D81D-BB44-8551C55FD4B9}"/>
              </a:ext>
            </a:extLst>
          </p:cNvPr>
          <p:cNvCxnSpPr>
            <a:cxnSpLocks/>
          </p:cNvCxnSpPr>
          <p:nvPr/>
        </p:nvCxnSpPr>
        <p:spPr>
          <a:xfrm>
            <a:off x="8001146" y="4059866"/>
            <a:ext cx="680484" cy="0"/>
          </a:xfrm>
          <a:prstGeom prst="line">
            <a:avLst/>
          </a:prstGeom>
          <a:ln w="38100">
            <a:solidFill>
              <a:srgbClr val="22E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1A7095E-DCBA-263B-E143-118447BA39E8}"/>
              </a:ext>
            </a:extLst>
          </p:cNvPr>
          <p:cNvCxnSpPr>
            <a:cxnSpLocks/>
          </p:cNvCxnSpPr>
          <p:nvPr/>
        </p:nvCxnSpPr>
        <p:spPr>
          <a:xfrm>
            <a:off x="10282858" y="2509288"/>
            <a:ext cx="6804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5B699F35-DD85-5EA6-C11D-263BBB40108C}"/>
              </a:ext>
            </a:extLst>
          </p:cNvPr>
          <p:cNvSpPr txBox="1"/>
          <p:nvPr/>
        </p:nvSpPr>
        <p:spPr>
          <a:xfrm>
            <a:off x="532188" y="2558962"/>
            <a:ext cx="202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70</a:t>
            </a:r>
            <a:r>
              <a:rPr lang="en-US" sz="2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</a:p>
          <a:p>
            <a:pPr algn="ctr" rtl="0"/>
            <a:r>
              <a:rPr lang="en-US" sz="1400" u="none" strike="noStrike" kern="1200" baseline="0" dirty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Of OT systems are connected to IT networks </a:t>
            </a:r>
            <a:r>
              <a:rPr lang="en-US" sz="1400" dirty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by</a:t>
            </a:r>
            <a:r>
              <a:rPr lang="en-US" sz="1400" u="none" strike="noStrike" kern="1200" baseline="0" dirty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 2025</a:t>
            </a:r>
            <a:r>
              <a:rPr lang="en-US" sz="1100" baseline="0" dirty="0">
                <a:solidFill>
                  <a:srgbClr val="FFFFFF"/>
                </a:solidFill>
                <a:latin typeface="Calibri" panose="020F0502020204030204" pitchFamily="34" charset="0"/>
              </a:rPr>
              <a:t>(1)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FE17CEA-3C72-8348-461B-82140AEE04B3}"/>
              </a:ext>
            </a:extLst>
          </p:cNvPr>
          <p:cNvSpPr txBox="1"/>
          <p:nvPr/>
        </p:nvSpPr>
        <p:spPr>
          <a:xfrm>
            <a:off x="532188" y="4171005"/>
            <a:ext cx="20223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+44</a:t>
            </a:r>
            <a:r>
              <a:rPr lang="en-US" sz="2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</a:p>
          <a:p>
            <a:pPr algn="ctr" rtl="0"/>
            <a:r>
              <a:rPr lang="en-US" sz="1400" u="none" strike="noStrike" kern="1200" baseline="0" dirty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Of OT devices exposed on the Internet over a year</a:t>
            </a:r>
            <a:r>
              <a:rPr lang="en-US" sz="1100" baseline="0" dirty="0">
                <a:solidFill>
                  <a:srgbClr val="FFFFFF"/>
                </a:solidFill>
                <a:latin typeface="Calibri" panose="020F0502020204030204" pitchFamily="34" charset="0"/>
              </a:rPr>
              <a:t>(2)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9C3E10-C78C-FB87-597A-684012F947C9}"/>
              </a:ext>
            </a:extLst>
          </p:cNvPr>
          <p:cNvSpPr txBox="1"/>
          <p:nvPr/>
        </p:nvSpPr>
        <p:spPr>
          <a:xfrm>
            <a:off x="2806129" y="2558962"/>
            <a:ext cx="202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22</a:t>
            </a:r>
            <a:r>
              <a:rPr lang="en-US" sz="2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</a:p>
          <a:p>
            <a:pPr algn="ctr" rtl="0"/>
            <a:r>
              <a:rPr lang="en-US" sz="1400" u="none" strike="noStrike" kern="1200" baseline="0" dirty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Of OT companies experienced a cyber incident in 2024</a:t>
            </a:r>
            <a:r>
              <a:rPr lang="en-US" sz="1100" baseline="0" dirty="0">
                <a:solidFill>
                  <a:srgbClr val="FFFFFF"/>
                </a:solidFill>
                <a:latin typeface="Calibri" panose="020F0502020204030204" pitchFamily="34" charset="0"/>
              </a:rPr>
              <a:t>(3)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0BC43EA-2ABC-D9CD-8002-BA51EBD2FEC9}"/>
              </a:ext>
            </a:extLst>
          </p:cNvPr>
          <p:cNvSpPr txBox="1"/>
          <p:nvPr/>
        </p:nvSpPr>
        <p:spPr>
          <a:xfrm>
            <a:off x="2769260" y="4117840"/>
            <a:ext cx="2084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40</a:t>
            </a:r>
            <a:r>
              <a:rPr lang="en-US" sz="2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</a:p>
          <a:p>
            <a:pPr algn="ctr" rtl="0"/>
            <a:r>
              <a:rPr lang="en-US" sz="1400" u="none" strike="noStrike" kern="1200" baseline="0" dirty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Of those incidents caused an operational shutdown</a:t>
            </a:r>
            <a:r>
              <a:rPr lang="en-US" sz="1100" baseline="0" dirty="0">
                <a:solidFill>
                  <a:srgbClr val="FFFFFF"/>
                </a:solidFill>
                <a:latin typeface="Calibri" panose="020F0502020204030204" pitchFamily="34" charset="0"/>
              </a:rPr>
              <a:t>(3)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5020B57-39FC-FB94-1350-912C2152E7D4}"/>
              </a:ext>
            </a:extLst>
          </p:cNvPr>
          <p:cNvSpPr txBox="1"/>
          <p:nvPr/>
        </p:nvSpPr>
        <p:spPr>
          <a:xfrm>
            <a:off x="5076526" y="2558962"/>
            <a:ext cx="202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86</a:t>
            </a:r>
            <a:r>
              <a:rPr lang="en-US" sz="2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</a:p>
          <a:p>
            <a:pPr algn="ctr" rtl="0"/>
            <a:r>
              <a:rPr lang="en-US" sz="1400" u="none" strike="noStrike" kern="1200" baseline="0" dirty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Of OT companies are </a:t>
            </a:r>
            <a:r>
              <a:rPr lang="en-US" sz="1400" dirty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un</a:t>
            </a:r>
            <a:r>
              <a:rPr lang="en-US" sz="1400" u="none" strike="noStrike" kern="1200" baseline="0" dirty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prepared against threats</a:t>
            </a:r>
            <a:r>
              <a:rPr lang="en-US" sz="1100" baseline="0" dirty="0">
                <a:solidFill>
                  <a:srgbClr val="FFFFFF"/>
                </a:solidFill>
                <a:latin typeface="Calibri" panose="020F0502020204030204" pitchFamily="34" charset="0"/>
              </a:rPr>
              <a:t>(</a:t>
            </a:r>
            <a:r>
              <a:rPr lang="en-US" sz="1100" dirty="0">
                <a:solidFill>
                  <a:srgbClr val="FFFFFF"/>
                </a:solidFill>
                <a:latin typeface="Calibri" panose="020F0502020204030204" pitchFamily="34" charset="0"/>
              </a:rPr>
              <a:t>3</a:t>
            </a:r>
            <a:r>
              <a:rPr lang="en-US" sz="1100" baseline="0" dirty="0">
                <a:solidFill>
                  <a:srgbClr val="FFFFFF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C7692B9-C8A6-6F0F-4D2E-CDBCEECD8395}"/>
              </a:ext>
            </a:extLst>
          </p:cNvPr>
          <p:cNvSpPr txBox="1"/>
          <p:nvPr/>
        </p:nvSpPr>
        <p:spPr>
          <a:xfrm>
            <a:off x="5076526" y="4171005"/>
            <a:ext cx="202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69</a:t>
            </a:r>
            <a:r>
              <a:rPr lang="en-US" sz="2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</a:p>
          <a:p>
            <a:pPr algn="ctr" rtl="0"/>
            <a:r>
              <a:rPr lang="en-US" sz="1400" dirty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Of OT companies do not have an up-to-date inventory</a:t>
            </a:r>
            <a:r>
              <a:rPr lang="en-US" sz="1100" baseline="0" dirty="0">
                <a:solidFill>
                  <a:srgbClr val="FFFFFF"/>
                </a:solidFill>
                <a:latin typeface="Calibri" panose="020F0502020204030204" pitchFamily="34" charset="0"/>
              </a:rPr>
              <a:t>(4)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BF34310-FC8D-96F5-3348-48EA1CE554BE}"/>
              </a:ext>
            </a:extLst>
          </p:cNvPr>
          <p:cNvSpPr txBox="1"/>
          <p:nvPr/>
        </p:nvSpPr>
        <p:spPr>
          <a:xfrm>
            <a:off x="7330230" y="2558962"/>
            <a:ext cx="20223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53</a:t>
            </a:r>
            <a:r>
              <a:rPr lang="en-US" sz="2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%</a:t>
            </a:r>
          </a:p>
          <a:p>
            <a:pPr algn="ctr" rtl="0"/>
            <a:r>
              <a:rPr lang="en-US" sz="1400" u="none" strike="noStrike" kern="1200" baseline="0" dirty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Of security alerts are false positives </a:t>
            </a:r>
            <a:r>
              <a:rPr lang="en-US" sz="1100" baseline="0" dirty="0">
                <a:solidFill>
                  <a:srgbClr val="FFFFFF"/>
                </a:solidFill>
                <a:latin typeface="Calibri" panose="020F0502020204030204" pitchFamily="34" charset="0"/>
              </a:rPr>
              <a:t>(5)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B26A62E-89FC-6F59-0C11-9D885EC71BAD}"/>
              </a:ext>
            </a:extLst>
          </p:cNvPr>
          <p:cNvSpPr txBox="1"/>
          <p:nvPr/>
        </p:nvSpPr>
        <p:spPr>
          <a:xfrm>
            <a:off x="7330230" y="4171005"/>
            <a:ext cx="202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2 </a:t>
            </a:r>
            <a:r>
              <a:rPr lang="en-US" sz="2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to</a:t>
            </a:r>
            <a:r>
              <a:rPr lang="en-US" sz="3000" u="none" strike="noStrike" kern="1200" baseline="0" dirty="0">
                <a:solidFill>
                  <a:srgbClr val="22E49C"/>
                </a:solidFill>
                <a:latin typeface="TT Firs Neue Trial Var Roman Medium" panose="02000503030000020004" pitchFamily="2" charset="0"/>
              </a:rPr>
              <a:t> 10</a:t>
            </a:r>
          </a:p>
          <a:p>
            <a:pPr algn="ctr" rtl="0"/>
            <a:r>
              <a:rPr lang="en-US" sz="1400" u="none" strike="noStrike" kern="1200" baseline="0" dirty="0">
                <a:solidFill>
                  <a:srgbClr val="FFFFFF"/>
                </a:solidFill>
                <a:latin typeface="TT Firs Neue Trial Var Roman Light" panose="02000503030000020004" pitchFamily="2" charset="0"/>
              </a:rPr>
              <a:t>Security patches to be applied monthly on an OT Firewall</a:t>
            </a:r>
            <a:r>
              <a:rPr lang="en-US" sz="1100" baseline="0" dirty="0">
                <a:solidFill>
                  <a:srgbClr val="FFFFFF"/>
                </a:solidFill>
                <a:latin typeface="Calibri" panose="020F0502020204030204" pitchFamily="34" charset="0"/>
              </a:rPr>
              <a:t>(6)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64D632-5273-A5DA-6C04-666AB2515FB7}"/>
              </a:ext>
            </a:extLst>
          </p:cNvPr>
          <p:cNvSpPr txBox="1"/>
          <p:nvPr/>
        </p:nvSpPr>
        <p:spPr>
          <a:xfrm>
            <a:off x="6363841" y="5957608"/>
            <a:ext cx="17668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arenBoth"/>
            </a:pPr>
            <a:r>
              <a:rPr lang="fr-FR" sz="1000" dirty="0" err="1">
                <a:latin typeface="TT Firs Neue Trial Var Roman ExtraLight" panose="02000503030000020004" pitchFamily="2" charset="0"/>
              </a:rPr>
              <a:t>Telstra</a:t>
            </a:r>
            <a:r>
              <a:rPr lang="fr-FR" sz="1000" dirty="0">
                <a:latin typeface="TT Firs Neue Trial Var Roman ExtraLight" panose="02000503030000020004" pitchFamily="2" charset="0"/>
              </a:rPr>
              <a:t>/</a:t>
            </a:r>
            <a:r>
              <a:rPr lang="fr-FR" sz="1000" dirty="0" err="1">
                <a:latin typeface="TT Firs Neue Trial Var Roman ExtraLight" panose="02000503030000020004" pitchFamily="2" charset="0"/>
              </a:rPr>
              <a:t>Omdia</a:t>
            </a:r>
            <a:r>
              <a:rPr lang="fr-FR" sz="1000" dirty="0">
                <a:latin typeface="TT Firs Neue Trial Var Roman ExtraLight" panose="02000503030000020004" pitchFamily="2" charset="0"/>
              </a:rPr>
              <a:t> – 2025</a:t>
            </a:r>
          </a:p>
          <a:p>
            <a:pPr marL="228600" indent="-228600">
              <a:buAutoNum type="arabicParenBoth"/>
            </a:pPr>
            <a:r>
              <a:rPr lang="fr-FR" sz="1000" dirty="0" err="1">
                <a:latin typeface="TT Firs Neue Trial Var Roman ExtraLight" panose="02000503030000020004" pitchFamily="2" charset="0"/>
              </a:rPr>
              <a:t>SOCRadar</a:t>
            </a:r>
            <a:r>
              <a:rPr lang="fr-FR" sz="1000" dirty="0">
                <a:latin typeface="TT Firs Neue Trial Var Roman ExtraLight" panose="02000503030000020004" pitchFamily="2" charset="0"/>
              </a:rPr>
              <a:t> – 2025</a:t>
            </a:r>
          </a:p>
          <a:p>
            <a:pPr marL="228600" indent="-228600">
              <a:buAutoNum type="arabicParenBoth"/>
            </a:pPr>
            <a:r>
              <a:rPr lang="fr-FR" sz="1000" dirty="0">
                <a:latin typeface="TT Firs Neue Trial Var Roman ExtraLight" panose="02000503030000020004" pitchFamily="2" charset="0"/>
              </a:rPr>
              <a:t>SANS Institute - 2025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B8A7C8-F4DF-E5B4-1D78-F515FFF75A58}"/>
              </a:ext>
            </a:extLst>
          </p:cNvPr>
          <p:cNvSpPr txBox="1"/>
          <p:nvPr/>
        </p:nvSpPr>
        <p:spPr>
          <a:xfrm>
            <a:off x="8578104" y="5957608"/>
            <a:ext cx="4101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TT Firs Neue Trial Var Roman ExtraLight" panose="02000503030000020004" pitchFamily="2" charset="0"/>
              </a:rPr>
              <a:t>(4) </a:t>
            </a:r>
            <a:r>
              <a:rPr lang="fr-FR" sz="1000" dirty="0" err="1">
                <a:latin typeface="TT Firs Neue Trial Var Roman ExtraLight" panose="02000503030000020004" pitchFamily="2" charset="0"/>
              </a:rPr>
              <a:t>Ponemon</a:t>
            </a:r>
            <a:r>
              <a:rPr lang="fr-FR" sz="1000" dirty="0">
                <a:latin typeface="TT Firs Neue Trial Var Roman ExtraLight" panose="02000503030000020004" pitchFamily="2" charset="0"/>
              </a:rPr>
              <a:t> - 2024</a:t>
            </a:r>
          </a:p>
          <a:p>
            <a:r>
              <a:rPr lang="fr-FR" sz="1000" dirty="0">
                <a:latin typeface="TT Firs Neue Trial Var Roman ExtraLight" panose="02000503030000020004" pitchFamily="2" charset="0"/>
              </a:rPr>
              <a:t>(5) </a:t>
            </a:r>
            <a:r>
              <a:rPr lang="fr-FR" sz="1000" dirty="0" err="1">
                <a:latin typeface="TT Firs Neue Trial Var Roman ExtraLight" panose="02000503030000020004" pitchFamily="2" charset="0"/>
              </a:rPr>
              <a:t>SentinelOne</a:t>
            </a:r>
            <a:r>
              <a:rPr lang="fr-FR" sz="1000" dirty="0">
                <a:latin typeface="TT Firs Neue Trial Var Roman ExtraLight" panose="02000503030000020004" pitchFamily="2" charset="0"/>
              </a:rPr>
              <a:t> - 2025</a:t>
            </a:r>
          </a:p>
          <a:p>
            <a:r>
              <a:rPr lang="fr-FR" sz="1000" dirty="0">
                <a:latin typeface="TT Firs Neue Trial Var Roman ExtraLight" panose="02000503030000020004" pitchFamily="2" charset="0"/>
              </a:rPr>
              <a:t>(6) </a:t>
            </a:r>
            <a:r>
              <a:rPr lang="fr-FR" sz="1000" dirty="0" err="1">
                <a:latin typeface="TT Firs Neue Trial Var Roman ExtraLight" panose="02000503030000020004" pitchFamily="2" charset="0"/>
              </a:rPr>
              <a:t>Seclab</a:t>
            </a:r>
            <a:r>
              <a:rPr lang="fr-FR" sz="1000" dirty="0">
                <a:latin typeface="TT Firs Neue Trial Var Roman ExtraLight" panose="02000503030000020004" pitchFamily="2" charset="0"/>
              </a:rPr>
              <a:t> </a:t>
            </a:r>
            <a:r>
              <a:rPr lang="fr-FR" sz="1000" dirty="0" err="1">
                <a:latin typeface="TT Firs Neue Trial Var Roman ExtraLight" panose="02000503030000020004" pitchFamily="2" charset="0"/>
              </a:rPr>
              <a:t>study</a:t>
            </a:r>
            <a:r>
              <a:rPr lang="fr-FR" sz="1000" dirty="0">
                <a:latin typeface="TT Firs Neue Trial Var Roman ExtraLight" panose="02000503030000020004" pitchFamily="2" charset="0"/>
              </a:rPr>
              <a:t> </a:t>
            </a:r>
            <a:r>
              <a:rPr lang="fr-FR" sz="1000" dirty="0" err="1">
                <a:latin typeface="TT Firs Neue Trial Var Roman ExtraLight" panose="02000503030000020004" pitchFamily="2" charset="0"/>
              </a:rPr>
              <a:t>based</a:t>
            </a:r>
            <a:r>
              <a:rPr lang="fr-FR" sz="1000" dirty="0">
                <a:latin typeface="TT Firs Neue Trial Var Roman ExtraLight" panose="02000503030000020004" pitchFamily="2" charset="0"/>
              </a:rPr>
              <a:t> on the </a:t>
            </a:r>
            <a:r>
              <a:rPr lang="fr-FR" sz="1000" dirty="0" err="1">
                <a:latin typeface="TT Firs Neue Trial Var Roman ExtraLight" panose="02000503030000020004" pitchFamily="2" charset="0"/>
              </a:rPr>
              <a:t>analysis</a:t>
            </a:r>
            <a:r>
              <a:rPr lang="fr-FR" sz="1000" dirty="0">
                <a:latin typeface="TT Firs Neue Trial Var Roman ExtraLight" panose="02000503030000020004" pitchFamily="2" charset="0"/>
              </a:rPr>
              <a:t> of 5 </a:t>
            </a:r>
            <a:r>
              <a:rPr lang="fr-FR" sz="1000" dirty="0" err="1">
                <a:latin typeface="TT Firs Neue Trial Var Roman ExtraLight" panose="02000503030000020004" pitchFamily="2" charset="0"/>
              </a:rPr>
              <a:t>vendors</a:t>
            </a:r>
            <a:endParaRPr lang="fr-FR" sz="1000" dirty="0">
              <a:latin typeface="TT Firs Neue Trial Var Roman ExtraLight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14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35280-795E-9B39-35BC-348CCCF25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C641CAA0-D6AB-4983-83B3-3BF2FBE0D822}"/>
              </a:ext>
            </a:extLst>
          </p:cNvPr>
          <p:cNvSpPr/>
          <p:nvPr/>
        </p:nvSpPr>
        <p:spPr>
          <a:xfrm>
            <a:off x="1040536" y="1696391"/>
            <a:ext cx="1879325" cy="173260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20E59D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9A3F6F7-A4A6-60EA-F284-006475BC9F84}"/>
              </a:ext>
            </a:extLst>
          </p:cNvPr>
          <p:cNvSpPr txBox="1"/>
          <p:nvPr/>
        </p:nvSpPr>
        <p:spPr>
          <a:xfrm>
            <a:off x="6653399" y="420856"/>
            <a:ext cx="48606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dirty="0" err="1">
                <a:solidFill>
                  <a:srgbClr val="22E39B"/>
                </a:solidFill>
                <a:latin typeface="TT Firs Neue Trial Var Roman" panose="02000503030000020004" pitchFamily="2" charset="0"/>
              </a:rPr>
              <a:t>Seclab</a:t>
            </a:r>
            <a:r>
              <a:rPr lang="en-US" sz="3000" dirty="0">
                <a:latin typeface="TT Firs Neue Trial Var Roman" panose="02000503030000020004" pitchFamily="2" charset="0"/>
              </a:rPr>
              <a:t>, Trust </a:t>
            </a:r>
            <a:r>
              <a:rPr lang="en-US" sz="300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+</a:t>
            </a:r>
            <a:r>
              <a:rPr lang="en-US" sz="3000" dirty="0">
                <a:latin typeface="TT Firs Neue Trial Var Roman" panose="02000503030000020004" pitchFamily="2" charset="0"/>
              </a:rPr>
              <a:t> Innovation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8E8DACA-939A-7EF9-EC7E-4AE43EA3F61C}"/>
              </a:ext>
            </a:extLst>
          </p:cNvPr>
          <p:cNvSpPr/>
          <p:nvPr/>
        </p:nvSpPr>
        <p:spPr>
          <a:xfrm>
            <a:off x="1040536" y="3627300"/>
            <a:ext cx="1879325" cy="1732609"/>
          </a:xfrm>
          <a:prstGeom prst="roundRect">
            <a:avLst>
              <a:gd name="adj" fmla="val 16162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20E59D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B542FA-833C-6578-6E17-6A06101B284A}"/>
              </a:ext>
            </a:extLst>
          </p:cNvPr>
          <p:cNvSpPr/>
          <p:nvPr/>
        </p:nvSpPr>
        <p:spPr>
          <a:xfrm>
            <a:off x="3112636" y="1696389"/>
            <a:ext cx="1879325" cy="173260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20E59D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780EBF2-B657-1AEE-2A8A-81FAD4AB2DF9}"/>
              </a:ext>
            </a:extLst>
          </p:cNvPr>
          <p:cNvSpPr/>
          <p:nvPr/>
        </p:nvSpPr>
        <p:spPr>
          <a:xfrm>
            <a:off x="3112636" y="3627300"/>
            <a:ext cx="1879325" cy="1732609"/>
          </a:xfrm>
          <a:prstGeom prst="roundRect">
            <a:avLst>
              <a:gd name="adj" fmla="val 16162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20E59D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15C5453-A7A1-B939-1FD7-3CAF12240002}"/>
              </a:ext>
            </a:extLst>
          </p:cNvPr>
          <p:cNvSpPr/>
          <p:nvPr/>
        </p:nvSpPr>
        <p:spPr>
          <a:xfrm>
            <a:off x="5184736" y="3627299"/>
            <a:ext cx="1879325" cy="173260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20E59D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F2E302-D5BB-D512-7B43-EA75CABC9CA3}"/>
              </a:ext>
            </a:extLst>
          </p:cNvPr>
          <p:cNvSpPr/>
          <p:nvPr/>
        </p:nvSpPr>
        <p:spPr>
          <a:xfrm>
            <a:off x="5184735" y="1696389"/>
            <a:ext cx="1879325" cy="173260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20E59D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C89BA15-F649-F846-6337-0EF198F0A23C}"/>
              </a:ext>
            </a:extLst>
          </p:cNvPr>
          <p:cNvSpPr/>
          <p:nvPr/>
        </p:nvSpPr>
        <p:spPr>
          <a:xfrm>
            <a:off x="7256834" y="1696388"/>
            <a:ext cx="1879325" cy="173260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20E59D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196AA8E-CE60-A864-12AD-D32F3CEA5E07}"/>
              </a:ext>
            </a:extLst>
          </p:cNvPr>
          <p:cNvSpPr/>
          <p:nvPr/>
        </p:nvSpPr>
        <p:spPr>
          <a:xfrm>
            <a:off x="7256834" y="3627299"/>
            <a:ext cx="1879325" cy="1732609"/>
          </a:xfrm>
          <a:prstGeom prst="roundRect">
            <a:avLst>
              <a:gd name="adj" fmla="val 16162"/>
            </a:avLst>
          </a:prstGeom>
          <a:pattFill prst="ltUpDiag">
            <a:fgClr>
              <a:srgbClr val="115D3F"/>
            </a:fgClr>
            <a:bgClr>
              <a:schemeClr val="bg1"/>
            </a:bgClr>
          </a:patt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20E59D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919E542-7E8C-BD2E-1570-00F7518328DA}"/>
              </a:ext>
            </a:extLst>
          </p:cNvPr>
          <p:cNvSpPr/>
          <p:nvPr/>
        </p:nvSpPr>
        <p:spPr>
          <a:xfrm>
            <a:off x="9328932" y="3627299"/>
            <a:ext cx="1879325" cy="1732609"/>
          </a:xfrm>
          <a:prstGeom prst="roundRect">
            <a:avLst>
              <a:gd name="adj" fmla="val 16162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20E59D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26CDDF1-3E59-B2CE-BA02-F97627632B80}"/>
              </a:ext>
            </a:extLst>
          </p:cNvPr>
          <p:cNvSpPr/>
          <p:nvPr/>
        </p:nvSpPr>
        <p:spPr>
          <a:xfrm>
            <a:off x="9341480" y="1696387"/>
            <a:ext cx="1879325" cy="1732609"/>
          </a:xfrm>
          <a:prstGeom prst="roundRect">
            <a:avLst>
              <a:gd name="adj" fmla="val 16162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glow rad="63500">
              <a:srgbClr val="22E49C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rgbClr val="20E59D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5EA4D01-60CD-AC70-8F22-DF3B25924E9D}"/>
              </a:ext>
            </a:extLst>
          </p:cNvPr>
          <p:cNvSpPr txBox="1"/>
          <p:nvPr/>
        </p:nvSpPr>
        <p:spPr>
          <a:xfrm>
            <a:off x="1235582" y="2002754"/>
            <a:ext cx="14766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latin typeface="TT Firs Neue Trial Var Roman" panose="02000503030000020004" pitchFamily="2" charset="0"/>
              </a:rPr>
              <a:t> </a:t>
            </a:r>
            <a:r>
              <a:rPr lang="en-US" sz="5000" b="1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50</a:t>
            </a:r>
            <a:r>
              <a:rPr lang="en-US" dirty="0">
                <a:latin typeface="TT Firs Neue Trial Var Roman" panose="02000503030000020004" pitchFamily="2" charset="0"/>
              </a:rPr>
              <a:t> </a:t>
            </a:r>
          </a:p>
          <a:p>
            <a:pPr algn="ctr"/>
            <a:r>
              <a:rPr lang="en-US" sz="14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T Firs Neue Trial Var Roman" panose="02000503030000020004" pitchFamily="2" charset="0"/>
              </a:rPr>
              <a:t>Employees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25EE695-B71F-CDB3-2CAA-C069FEE0FAFB}"/>
              </a:ext>
            </a:extLst>
          </p:cNvPr>
          <p:cNvSpPr txBox="1"/>
          <p:nvPr/>
        </p:nvSpPr>
        <p:spPr>
          <a:xfrm>
            <a:off x="5675051" y="3934898"/>
            <a:ext cx="8418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6</a:t>
            </a:r>
          </a:p>
          <a:p>
            <a:pPr algn="ctr"/>
            <a:r>
              <a:rPr lang="en-US" sz="1400" dirty="0">
                <a:latin typeface="TT Firs Neue Trial Var Roman" panose="02000503030000020004" pitchFamily="2" charset="0"/>
              </a:rPr>
              <a:t>Patents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844CD50-C7B0-197F-B7C4-B0A4D2C04C22}"/>
              </a:ext>
            </a:extLst>
          </p:cNvPr>
          <p:cNvSpPr txBox="1"/>
          <p:nvPr/>
        </p:nvSpPr>
        <p:spPr>
          <a:xfrm>
            <a:off x="7342595" y="2002754"/>
            <a:ext cx="17668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100</a:t>
            </a:r>
            <a:r>
              <a:rPr lang="en-US" sz="3000" b="1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%</a:t>
            </a:r>
          </a:p>
          <a:p>
            <a:pPr algn="ctr"/>
            <a:r>
              <a:rPr lang="en-US" sz="1400" dirty="0">
                <a:latin typeface="TT Firs Neue Trial Var Roman" panose="02000503030000020004" pitchFamily="2" charset="0"/>
              </a:rPr>
              <a:t>French capital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00E48A-BA0B-3630-7F30-20588F761464}"/>
              </a:ext>
            </a:extLst>
          </p:cNvPr>
          <p:cNvSpPr txBox="1"/>
          <p:nvPr/>
        </p:nvSpPr>
        <p:spPr>
          <a:xfrm>
            <a:off x="5191461" y="2002754"/>
            <a:ext cx="18770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1/3</a:t>
            </a:r>
          </a:p>
          <a:p>
            <a:pPr algn="ctr"/>
            <a:r>
              <a:rPr lang="en-US" sz="1400" dirty="0">
                <a:latin typeface="TT Firs Neue Trial Var Roman" panose="02000503030000020004" pitchFamily="2" charset="0"/>
              </a:rPr>
              <a:t>Of deployments </a:t>
            </a:r>
          </a:p>
          <a:p>
            <a:pPr algn="ctr"/>
            <a:r>
              <a:rPr lang="en-US" sz="1400" dirty="0">
                <a:latin typeface="TT Firs Neue Trial Var Roman" panose="02000503030000020004" pitchFamily="2" charset="0"/>
              </a:rPr>
              <a:t>are international</a:t>
            </a:r>
          </a:p>
        </p:txBody>
      </p:sp>
      <p:pic>
        <p:nvPicPr>
          <p:cNvPr id="26" name="Picture 4" descr="Certification de sécurité de premier niveau — Wikipédia">
            <a:extLst>
              <a:ext uri="{FF2B5EF4-FFF2-40B4-BE49-F238E27FC236}">
                <a16:creationId xmlns:a16="http://schemas.microsoft.com/office/drawing/2014/main" id="{2B528D20-684C-3931-6783-275314AB9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22E49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80" y="2091337"/>
            <a:ext cx="1415438" cy="68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National Renewable Energy Laboratory Careers, Jobs, and ...">
            <a:extLst>
              <a:ext uri="{FF2B5EF4-FFF2-40B4-BE49-F238E27FC236}">
                <a16:creationId xmlns:a16="http://schemas.microsoft.com/office/drawing/2014/main" id="{909B5586-D748-EB13-5228-D335E82A9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22E39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6" y="4201255"/>
            <a:ext cx="1671066" cy="30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Espace réservé du contenu 20" descr="Une image contenant nuage, noir et blanc, ciel, bâtiment&#10;&#10;Description générée automatiquement">
            <a:extLst>
              <a:ext uri="{FF2B5EF4-FFF2-40B4-BE49-F238E27FC236}">
                <a16:creationId xmlns:a16="http://schemas.microsoft.com/office/drawing/2014/main" id="{482D24C8-8FAE-8AFB-9845-7059A07B220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22E49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6834" y="3627298"/>
            <a:ext cx="1879325" cy="1732609"/>
          </a:xfrm>
          <a:prstGeom prst="roundRect">
            <a:avLst/>
          </a:prstGeom>
        </p:spPr>
      </p:pic>
      <p:pic>
        <p:nvPicPr>
          <p:cNvPr id="37" name="Picture 4" descr="une usine remplie de machines et d’équipements">
            <a:extLst>
              <a:ext uri="{FF2B5EF4-FFF2-40B4-BE49-F238E27FC236}">
                <a16:creationId xmlns:a16="http://schemas.microsoft.com/office/drawing/2014/main" id="{E46E8298-A663-A67A-D3ED-2B8C1FB8D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prstClr val="black"/>
              <a:srgbClr val="22E49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6"/>
          <a:stretch/>
        </p:blipFill>
        <p:spPr bwMode="auto">
          <a:xfrm>
            <a:off x="3107498" y="1696387"/>
            <a:ext cx="1877054" cy="17326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ShiftLeft Wins 2018 Gartner Cool Vendor for DevOps - Security Boulevard">
            <a:extLst>
              <a:ext uri="{FF2B5EF4-FFF2-40B4-BE49-F238E27FC236}">
                <a16:creationId xmlns:a16="http://schemas.microsoft.com/office/drawing/2014/main" id="{5E90ED3E-5EE6-2CA8-A41C-020CEEEC4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rgbClr val="22E39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176" y="4157946"/>
            <a:ext cx="1360892" cy="6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45459AD-BD38-713F-2D1A-20BD5E8DF19D}"/>
              </a:ext>
            </a:extLst>
          </p:cNvPr>
          <p:cNvSpPr txBox="1"/>
          <p:nvPr/>
        </p:nvSpPr>
        <p:spPr>
          <a:xfrm>
            <a:off x="9383303" y="2304203"/>
            <a:ext cx="1795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latin typeface="TT Firs Neue Trial Var Roman" panose="02000503030000020004" pitchFamily="2" charset="0"/>
              </a:rPr>
              <a:t> </a:t>
            </a:r>
            <a:r>
              <a:rPr lang="en-US" dirty="0">
                <a:latin typeface="TT Firs Neue Trial Var Roman" panose="02000503030000020004" pitchFamily="2" charset="0"/>
              </a:rPr>
              <a:t> </a:t>
            </a:r>
          </a:p>
          <a:p>
            <a:pPr algn="ctr"/>
            <a:r>
              <a:rPr lang="en-US" sz="1400" dirty="0">
                <a:latin typeface="TT Firs Neue Trial Var Roman" panose="02000503030000020004" pitchFamily="2" charset="0"/>
              </a:rPr>
              <a:t>CSPN Certified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0602A42-AED2-F4D8-1F3E-9FBDABD466EB}"/>
              </a:ext>
            </a:extLst>
          </p:cNvPr>
          <p:cNvSpPr txBox="1"/>
          <p:nvPr/>
        </p:nvSpPr>
        <p:spPr>
          <a:xfrm>
            <a:off x="1869824" y="4108881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sz="1400" dirty="0">
              <a:latin typeface="TT Firs Neue Trial Var Roman" panose="02000503030000020004" pitchFamily="2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241EB08-4BC5-B07B-CB84-997E4BD8CBD5}"/>
              </a:ext>
            </a:extLst>
          </p:cNvPr>
          <p:cNvSpPr txBox="1"/>
          <p:nvPr/>
        </p:nvSpPr>
        <p:spPr>
          <a:xfrm>
            <a:off x="2978593" y="5725371"/>
            <a:ext cx="6377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T Firs Neue Trial Var Roman" panose="02000503030000020004" pitchFamily="2" charset="0"/>
              </a:rPr>
              <a:t>Hardware </a:t>
            </a:r>
            <a:r>
              <a:rPr lang="en-US" sz="2800" b="1" dirty="0">
                <a:solidFill>
                  <a:srgbClr val="22E49C"/>
                </a:solidFill>
                <a:latin typeface="TT Firs Neue Trial Var Roman" panose="02000503030000020004" pitchFamily="2" charset="0"/>
              </a:rPr>
              <a:t>| </a:t>
            </a:r>
            <a:r>
              <a:rPr lang="en-US" sz="2800" dirty="0">
                <a:latin typeface="TT Firs Neue Trial Var Roman" panose="02000503030000020004" pitchFamily="2" charset="0"/>
              </a:rPr>
              <a:t>Embedded Software </a:t>
            </a:r>
            <a:r>
              <a:rPr lang="en-US" sz="2800" b="1" dirty="0">
                <a:solidFill>
                  <a:srgbClr val="22E49C"/>
                </a:solidFill>
                <a:latin typeface="TT Firs Neue Trial Var Roman" panose="02000503030000020004" pitchFamily="2" charset="0"/>
              </a:rPr>
              <a:t>|</a:t>
            </a:r>
            <a:r>
              <a:rPr lang="en-US" sz="2800" dirty="0">
                <a:latin typeface="TT Firs Neue Trial Var Roman" panose="02000503030000020004" pitchFamily="2" charset="0"/>
              </a:rPr>
              <a:t> AI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5A94ED7-512A-8962-4973-FD6068F3EBEB}"/>
              </a:ext>
            </a:extLst>
          </p:cNvPr>
          <p:cNvSpPr txBox="1"/>
          <p:nvPr/>
        </p:nvSpPr>
        <p:spPr>
          <a:xfrm>
            <a:off x="923003" y="4644534"/>
            <a:ext cx="211159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u="none" strike="noStrike" kern="1200" cap="none" spc="0" normalizeH="0" baseline="0" noProof="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Certified </a:t>
            </a:r>
            <a:r>
              <a:rPr lang="en-US" sz="1300" strike="noStrike" kern="1200" cap="none" spc="0" normalizeH="0" baseline="0" noProof="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best product for network segregation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6BA1E44-C1F5-8E7A-47B0-B80EC5137C05}"/>
              </a:ext>
            </a:extLst>
          </p:cNvPr>
          <p:cNvSpPr txBox="1"/>
          <p:nvPr/>
        </p:nvSpPr>
        <p:spPr>
          <a:xfrm rot="5400000">
            <a:off x="10715374" y="2394143"/>
            <a:ext cx="144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T Firs Neue Trial Var Roman" panose="02000503030000020004" pitchFamily="2" charset="0"/>
              </a:rPr>
              <a:t>Trust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69BF8F6-11AB-7DF8-2F99-DCB6CC39431F}"/>
              </a:ext>
            </a:extLst>
          </p:cNvPr>
          <p:cNvSpPr txBox="1"/>
          <p:nvPr/>
        </p:nvSpPr>
        <p:spPr>
          <a:xfrm rot="16200000">
            <a:off x="129761" y="4283947"/>
            <a:ext cx="13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T Firs Neue Trial Var Roman" panose="02000503030000020004" pitchFamily="2" charset="0"/>
              </a:rPr>
              <a:t>Innovation</a:t>
            </a:r>
          </a:p>
        </p:txBody>
      </p:sp>
      <p:pic>
        <p:nvPicPr>
          <p:cNvPr id="15" name="Image 14" descr="Une image contenant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FBF2CAF9-5130-0A1B-EC8F-A58B4B194A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7239" y="3274501"/>
            <a:ext cx="3080194" cy="173260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2F4EA44-A5A1-B165-B3B0-89F33E9B15AE}"/>
              </a:ext>
            </a:extLst>
          </p:cNvPr>
          <p:cNvSpPr txBox="1"/>
          <p:nvPr/>
        </p:nvSpPr>
        <p:spPr>
          <a:xfrm>
            <a:off x="9298561" y="4204963"/>
            <a:ext cx="194006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latin typeface="TT Firs Neue Trial Var Roman" panose="02000503030000020004" pitchFamily="2" charset="0"/>
              </a:rPr>
              <a:t> </a:t>
            </a:r>
            <a:r>
              <a:rPr lang="fr-FR" dirty="0">
                <a:latin typeface="TT Firs Neue Trial Var Roman" panose="02000503030000020004" pitchFamily="2" charset="0"/>
              </a:rPr>
              <a:t> </a:t>
            </a:r>
          </a:p>
          <a:p>
            <a:pPr algn="ctr"/>
            <a:r>
              <a:rPr lang="fr-FR" sz="1300" dirty="0" err="1">
                <a:latin typeface="TT Firs Neue Trial Var Roman" panose="02000503030000020004" pitchFamily="2" charset="0"/>
              </a:rPr>
              <a:t>Operational</a:t>
            </a:r>
            <a:r>
              <a:rPr lang="fr-FR" sz="1300" dirty="0">
                <a:latin typeface="TT Firs Neue Trial Var Roman" panose="02000503030000020004" pitchFamily="2" charset="0"/>
              </a:rPr>
              <a:t> Excellence </a:t>
            </a:r>
            <a:r>
              <a:rPr lang="fr-FR" sz="1300" dirty="0" err="1">
                <a:latin typeface="TT Firs Neue Trial Var Roman" panose="02000503030000020004" pitchFamily="2" charset="0"/>
              </a:rPr>
              <a:t>Award</a:t>
            </a:r>
            <a:r>
              <a:rPr lang="fr-FR" sz="1300" dirty="0">
                <a:latin typeface="TT Firs Neue Trial Var Roman" panose="02000503030000020004" pitchFamily="2" charset="0"/>
              </a:rPr>
              <a:t> Naval Group</a:t>
            </a:r>
          </a:p>
        </p:txBody>
      </p:sp>
    </p:spTree>
    <p:extLst>
      <p:ext uri="{BB962C8B-B14F-4D97-AF65-F5344CB8AC3E}">
        <p14:creationId xmlns:p14="http://schemas.microsoft.com/office/powerpoint/2010/main" val="1030853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7D951-BBF2-2828-02C9-7DC74BC62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CD573863-DA09-F93A-18F8-3B74297A9FFC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Endorsed by experts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1BC516-97B1-4219-B7CB-4AF1EEF8741B}"/>
              </a:ext>
            </a:extLst>
          </p:cNvPr>
          <p:cNvSpPr txBox="1"/>
          <p:nvPr/>
        </p:nvSpPr>
        <p:spPr>
          <a:xfrm>
            <a:off x="3119447" y="1414810"/>
            <a:ext cx="75267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1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”</a:t>
            </a:r>
            <a:r>
              <a:rPr kumimoji="0" lang="fr-FR" sz="30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</a:t>
            </a:r>
            <a:r>
              <a:rPr kumimoji="0" lang="fr-FR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With</a:t>
            </a:r>
            <a:r>
              <a:rPr kumimoji="0" lang="fr-FR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</a:t>
            </a:r>
            <a:r>
              <a:rPr kumimoji="0" lang="fr-FR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their</a:t>
            </a:r>
            <a:r>
              <a:rPr kumimoji="0" lang="fr-FR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</a:t>
            </a:r>
            <a:r>
              <a:rPr kumimoji="0" lang="fr-FR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robust</a:t>
            </a:r>
            <a:r>
              <a:rPr kumimoji="0" lang="fr-FR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and </a:t>
            </a:r>
            <a:r>
              <a:rPr kumimoji="0" lang="fr-FR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certified</a:t>
            </a:r>
            <a:r>
              <a:rPr kumimoji="0" lang="fr-FR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</a:t>
            </a:r>
            <a:r>
              <a:rPr kumimoji="0" lang="fr-FR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products</a:t>
            </a:r>
            <a:r>
              <a:rPr kumimoji="0" lang="fr-FR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</a:t>
            </a:r>
            <a:r>
              <a:rPr kumimoji="0" lang="fr-FR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they</a:t>
            </a:r>
            <a:r>
              <a:rPr kumimoji="0" lang="fr-FR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</a:t>
            </a:r>
            <a:r>
              <a:rPr kumimoji="0" lang="fr-FR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discovered</a:t>
            </a:r>
            <a:r>
              <a:rPr kumimoji="0" lang="fr-FR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 a niche at the interface of the IT and OT </a:t>
            </a:r>
            <a:r>
              <a:rPr kumimoji="0" lang="fr-FR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worlds</a:t>
            </a:r>
            <a:r>
              <a:rPr kumimoji="0" lang="fr-FR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. </a:t>
            </a:r>
            <a:r>
              <a:rPr kumimoji="0" lang="fr-FR" b="1" i="1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 Light" panose="02000503030000020004" pitchFamily="2" charset="0"/>
              </a:rPr>
              <a:t>„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B53D3E-E6FA-F582-BC06-D0A386FF1927}"/>
              </a:ext>
            </a:extLst>
          </p:cNvPr>
          <p:cNvSpPr txBox="1"/>
          <p:nvPr/>
        </p:nvSpPr>
        <p:spPr>
          <a:xfrm>
            <a:off x="3119447" y="2606635"/>
            <a:ext cx="7526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000" b="1" i="1" dirty="0">
                <a:solidFill>
                  <a:srgbClr val="22E39B"/>
                </a:solidFill>
                <a:latin typeface="TT Firs Neue Trial Var Roman Light" panose="02000503030000020004" pitchFamily="2" charset="0"/>
              </a:rPr>
              <a:t>”</a:t>
            </a:r>
            <a:r>
              <a:rPr lang="fr-FR" sz="2000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A unique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technology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with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an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Europeen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DNA,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powered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by a teams of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security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professionals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who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understand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the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security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needs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of the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world’s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most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critical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OT networks,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differentiates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SecLab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from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its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competitors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.</a:t>
            </a:r>
            <a:r>
              <a:rPr lang="fr-FR" b="1" i="1" dirty="0">
                <a:solidFill>
                  <a:srgbClr val="22E39B"/>
                </a:solidFill>
                <a:latin typeface="TT Firs Neue Trial Var Roman Light" panose="02000503030000020004" pitchFamily="2" charset="0"/>
              </a:rPr>
              <a:t> „</a:t>
            </a:r>
            <a:endParaRPr lang="fr-FR" i="1" dirty="0">
              <a:solidFill>
                <a:prstClr val="white"/>
              </a:solidFill>
              <a:latin typeface="TT Firs Neue Trial Var Roman Light" panose="02000503030000020004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048F1F-2574-FD29-E715-F87823D7D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17" y="2818531"/>
            <a:ext cx="1139141" cy="113914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96DB122-A1BF-FE02-F4FD-CC2A99DB70C5}"/>
              </a:ext>
            </a:extLst>
          </p:cNvPr>
          <p:cNvSpPr txBox="1"/>
          <p:nvPr/>
        </p:nvSpPr>
        <p:spPr>
          <a:xfrm>
            <a:off x="3119447" y="4457970"/>
            <a:ext cx="7526782" cy="14927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3000" b="1" i="1" dirty="0">
                <a:solidFill>
                  <a:srgbClr val="22E39B"/>
                </a:solidFill>
                <a:latin typeface="TT Firs Neue Trial Var Roman Light" panose="02000503030000020004" pitchFamily="2" charset="0"/>
              </a:rPr>
              <a:t>”</a:t>
            </a:r>
            <a:r>
              <a:rPr lang="fr-FR" sz="2000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Besides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blocking network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cyberattacks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,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who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may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have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penetrated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your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IT network and are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carrying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out reconnaissance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will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never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be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able to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see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any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information about </a:t>
            </a:r>
            <a:r>
              <a:rPr lang="fr-FR" i="1" dirty="0" err="1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your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OT network.</a:t>
            </a:r>
            <a:r>
              <a:rPr lang="fr-FR" b="1" i="1" dirty="0">
                <a:solidFill>
                  <a:srgbClr val="22E39B"/>
                </a:solidFill>
                <a:latin typeface="TT Firs Neue Trial Var Roman Light" panose="02000503030000020004" pitchFamily="2" charset="0"/>
              </a:rPr>
              <a:t> „</a:t>
            </a:r>
            <a:r>
              <a:rPr lang="fr-FR" i="1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br>
              <a:rPr lang="fr-FR" sz="140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fr-FR" sz="1100" dirty="0" err="1">
                <a:solidFill>
                  <a:prstClr val="white"/>
                </a:solidFill>
                <a:latin typeface="Calibri" panose="020F0502020204030204"/>
              </a:rPr>
              <a:t>Wam</a:t>
            </a:r>
            <a:r>
              <a:rPr lang="fr-FR" sz="1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1100" dirty="0" err="1">
                <a:solidFill>
                  <a:prstClr val="white"/>
                </a:solidFill>
                <a:latin typeface="Calibri" panose="020F0502020204030204"/>
              </a:rPr>
              <a:t>Voster</a:t>
            </a:r>
            <a:r>
              <a:rPr lang="fr-FR" sz="1100" dirty="0">
                <a:solidFill>
                  <a:prstClr val="white"/>
                </a:solidFill>
                <a:latin typeface="Calibri" panose="020F0502020204030204"/>
              </a:rPr>
              <a:t>, Cool </a:t>
            </a:r>
            <a:r>
              <a:rPr lang="fr-FR" sz="1100" dirty="0" err="1">
                <a:solidFill>
                  <a:prstClr val="white"/>
                </a:solidFill>
                <a:latin typeface="Calibri" panose="020F0502020204030204"/>
              </a:rPr>
              <a:t>Vendors</a:t>
            </a:r>
            <a:r>
              <a:rPr lang="fr-FR" sz="1100" dirty="0">
                <a:solidFill>
                  <a:prstClr val="white"/>
                </a:solidFill>
                <a:latin typeface="Calibri" panose="020F0502020204030204"/>
              </a:rPr>
              <a:t> in Cyber-Physical </a:t>
            </a:r>
            <a:r>
              <a:rPr lang="fr-FR" sz="1100" dirty="0" err="1">
                <a:solidFill>
                  <a:prstClr val="white"/>
                </a:solidFill>
                <a:latin typeface="Calibri" panose="020F0502020204030204"/>
              </a:rPr>
              <a:t>Systems</a:t>
            </a:r>
            <a:r>
              <a:rPr lang="fr-FR" sz="1100" dirty="0">
                <a:solidFill>
                  <a:prstClr val="white"/>
                </a:solidFill>
                <a:latin typeface="Calibri" panose="020F0502020204030204"/>
              </a:rPr>
              <a:t> Security</a:t>
            </a:r>
            <a:endParaRPr lang="fr-FR" sz="14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artner | Delivering Actionable, Objective Insight to ...">
            <a:extLst>
              <a:ext uri="{FF2B5EF4-FFF2-40B4-BE49-F238E27FC236}">
                <a16:creationId xmlns:a16="http://schemas.microsoft.com/office/drawing/2014/main" id="{551850E9-0512-A025-5164-6493B200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16" y="4610248"/>
            <a:ext cx="1139141" cy="113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702123C-90EF-8E36-71E2-E81D1320F479}"/>
              </a:ext>
            </a:extLst>
          </p:cNvPr>
          <p:cNvSpPr txBox="1"/>
          <p:nvPr/>
        </p:nvSpPr>
        <p:spPr>
          <a:xfrm>
            <a:off x="1991296" y="5883646"/>
            <a:ext cx="101617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22E39B"/>
                </a:solidFill>
                <a:latin typeface="TT Firs Neue Trial Var Roman Light" panose="02000503030000020004" pitchFamily="2" charset="0"/>
              </a:rPr>
              <a:t>+</a:t>
            </a:r>
            <a:r>
              <a:rPr lang="en-US" sz="2000" dirty="0">
                <a:solidFill>
                  <a:prstClr val="white"/>
                </a:solidFill>
                <a:latin typeface="TT Firs Neue Trial Var Roman Light" panose="02000503030000020004" pitchFamily="2" charset="0"/>
              </a:rPr>
              <a:t> </a:t>
            </a:r>
            <a:r>
              <a:rPr lang="fr-FR" dirty="0" err="1">
                <a:latin typeface="TT Firs Neue Trial Var Roman Light" panose="02000503030000020004" pitchFamily="2" charset="0"/>
              </a:rPr>
              <a:t>Recognized</a:t>
            </a:r>
            <a:r>
              <a:rPr lang="en-US" dirty="0">
                <a:latin typeface="TT Firs Neue Trial Var Roman Light" panose="02000503030000020004" pitchFamily="2" charset="0"/>
              </a:rPr>
              <a:t> in the Gartner Hype Cycle 2025 for CPS Security and Zero-Trust Technology</a:t>
            </a:r>
          </a:p>
        </p:txBody>
      </p:sp>
      <p:pic>
        <p:nvPicPr>
          <p:cNvPr id="2058" name="Picture 10" descr="McKinsey &amp; Company logo in transparent PNG and vectorized ...">
            <a:extLst>
              <a:ext uri="{FF2B5EF4-FFF2-40B4-BE49-F238E27FC236}">
                <a16:creationId xmlns:a16="http://schemas.microsoft.com/office/drawing/2014/main" id="{3C0EE70A-144C-52E9-5811-D66DE6A8A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89" y="1621599"/>
            <a:ext cx="1454225" cy="4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3DE26F5-A242-C8A9-A15C-9539C3DCDDDD}"/>
              </a:ext>
            </a:extLst>
          </p:cNvPr>
          <p:cNvCxnSpPr>
            <a:cxnSpLocks/>
          </p:cNvCxnSpPr>
          <p:nvPr/>
        </p:nvCxnSpPr>
        <p:spPr>
          <a:xfrm>
            <a:off x="3211286" y="2383971"/>
            <a:ext cx="7315200" cy="0"/>
          </a:xfrm>
          <a:prstGeom prst="line">
            <a:avLst/>
          </a:prstGeom>
          <a:ln w="19050">
            <a:solidFill>
              <a:srgbClr val="22E49C"/>
            </a:solidFill>
          </a:ln>
          <a:effectLst>
            <a:glow rad="63500">
              <a:srgbClr val="22E39B">
                <a:alpha val="40000"/>
              </a:srgb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86CE0A0-7141-46A4-6DBA-B4BFE60A782F}"/>
              </a:ext>
            </a:extLst>
          </p:cNvPr>
          <p:cNvCxnSpPr>
            <a:cxnSpLocks/>
          </p:cNvCxnSpPr>
          <p:nvPr/>
        </p:nvCxnSpPr>
        <p:spPr>
          <a:xfrm>
            <a:off x="3211286" y="4278085"/>
            <a:ext cx="7315200" cy="0"/>
          </a:xfrm>
          <a:prstGeom prst="line">
            <a:avLst/>
          </a:prstGeom>
          <a:ln w="19050">
            <a:solidFill>
              <a:srgbClr val="22E49C"/>
            </a:solidFill>
          </a:ln>
          <a:effectLst>
            <a:glow rad="63500">
              <a:srgbClr val="22E39B">
                <a:alpha val="40000"/>
              </a:srgb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992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C89B8-51F6-4E36-FE81-2CA3FCF46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9B8A0F9C-CA09-C2C4-0007-E317F8A78DDF}"/>
              </a:ext>
            </a:extLst>
          </p:cNvPr>
          <p:cNvSpPr/>
          <p:nvPr/>
        </p:nvSpPr>
        <p:spPr>
          <a:xfrm>
            <a:off x="9761012" y="1038185"/>
            <a:ext cx="1869260" cy="5643124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space réservé du contenu 11">
            <a:extLst>
              <a:ext uri="{FF2B5EF4-FFF2-40B4-BE49-F238E27FC236}">
                <a16:creationId xmlns:a16="http://schemas.microsoft.com/office/drawing/2014/main" id="{F13E0EF7-C4F3-AC4E-C03E-134E4B86B581}"/>
              </a:ext>
            </a:extLst>
          </p:cNvPr>
          <p:cNvSpPr txBox="1">
            <a:spLocks/>
          </p:cNvSpPr>
          <p:nvPr/>
        </p:nvSpPr>
        <p:spPr>
          <a:xfrm>
            <a:off x="9774987" y="1152907"/>
            <a:ext cx="1849701" cy="574190"/>
          </a:xfrm>
          <a:prstGeom prst="rect">
            <a:avLst/>
          </a:prstGeom>
          <a:pattFill prst="pct80">
            <a:fgClr>
              <a:srgbClr val="22E39B"/>
            </a:fgClr>
            <a:bgClr>
              <a:schemeClr val="tx1"/>
            </a:bgClr>
          </a:pattFill>
        </p:spPr>
        <p:txBody>
          <a:bodyPr anchor="ctr"/>
          <a:lstStyle>
            <a:defPPr>
              <a:defRPr lang="fr-FR"/>
            </a:defPPr>
            <a:lvl1pPr marR="0" lvl="0" indent="0" algn="ctr" fontAlgn="auto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Firs Neue" panose="020B00030300000200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Aero, </a:t>
            </a:r>
            <a:r>
              <a:rPr lang="en-US" dirty="0" err="1"/>
              <a:t>Defence</a:t>
            </a:r>
            <a:r>
              <a:rPr lang="en-US" dirty="0"/>
              <a:t>, Space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1DB2541-59A7-FC5C-2F85-ED5801FB382F}"/>
              </a:ext>
            </a:extLst>
          </p:cNvPr>
          <p:cNvSpPr/>
          <p:nvPr/>
        </p:nvSpPr>
        <p:spPr>
          <a:xfrm>
            <a:off x="7440850" y="1040948"/>
            <a:ext cx="1869260" cy="5643124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space réservé du contenu 11">
            <a:extLst>
              <a:ext uri="{FF2B5EF4-FFF2-40B4-BE49-F238E27FC236}">
                <a16:creationId xmlns:a16="http://schemas.microsoft.com/office/drawing/2014/main" id="{A48BBC46-361F-D811-4E1A-A6A9D237A0F0}"/>
              </a:ext>
            </a:extLst>
          </p:cNvPr>
          <p:cNvSpPr txBox="1">
            <a:spLocks/>
          </p:cNvSpPr>
          <p:nvPr/>
        </p:nvSpPr>
        <p:spPr>
          <a:xfrm>
            <a:off x="7454825" y="1155670"/>
            <a:ext cx="1849701" cy="574190"/>
          </a:xfrm>
          <a:prstGeom prst="rect">
            <a:avLst/>
          </a:prstGeom>
          <a:pattFill prst="pct80">
            <a:fgClr>
              <a:srgbClr val="22E39B"/>
            </a:fgClr>
            <a:bgClr>
              <a:schemeClr val="tx1"/>
            </a:bgClr>
          </a:pattFill>
        </p:spPr>
        <p:txBody>
          <a:bodyPr anchor="ctr"/>
          <a:lstStyle>
            <a:defPPr>
              <a:defRPr lang="fr-FR"/>
            </a:defPPr>
            <a:lvl1pPr marR="0" lvl="0" indent="0" algn="ctr" fontAlgn="auto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Firs Neue" panose="020B00030300000200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Public Sector,</a:t>
            </a:r>
            <a:br>
              <a:rPr lang="en-US" dirty="0"/>
            </a:br>
            <a:r>
              <a:rPr lang="en-US" dirty="0"/>
              <a:t>Research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EB42148-24D9-B1DE-B7E4-736DB677CDB5}"/>
              </a:ext>
            </a:extLst>
          </p:cNvPr>
          <p:cNvSpPr/>
          <p:nvPr/>
        </p:nvSpPr>
        <p:spPr>
          <a:xfrm>
            <a:off x="5111863" y="1040948"/>
            <a:ext cx="1869260" cy="5643124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space réservé du contenu 11">
            <a:extLst>
              <a:ext uri="{FF2B5EF4-FFF2-40B4-BE49-F238E27FC236}">
                <a16:creationId xmlns:a16="http://schemas.microsoft.com/office/drawing/2014/main" id="{147F2C48-F7D1-C12F-37DC-EE1A13DAC269}"/>
              </a:ext>
            </a:extLst>
          </p:cNvPr>
          <p:cNvSpPr txBox="1">
            <a:spLocks/>
          </p:cNvSpPr>
          <p:nvPr/>
        </p:nvSpPr>
        <p:spPr>
          <a:xfrm>
            <a:off x="5125838" y="1155670"/>
            <a:ext cx="1849701" cy="574190"/>
          </a:xfrm>
          <a:prstGeom prst="rect">
            <a:avLst/>
          </a:prstGeom>
          <a:pattFill prst="pct80">
            <a:fgClr>
              <a:srgbClr val="22E39B"/>
            </a:fgClr>
            <a:bgClr>
              <a:schemeClr val="tx1"/>
            </a:bgClr>
          </a:pattFill>
        </p:spPr>
        <p:txBody>
          <a:bodyPr anchor="ctr"/>
          <a:lstStyle>
            <a:defPPr>
              <a:defRPr lang="fr-FR"/>
            </a:defPPr>
            <a:lvl1pPr marR="0" lvl="0" indent="0" algn="ctr" fontAlgn="auto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Firs Neue" panose="020B00030300000200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Energy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4CFDEA4-C903-A3B3-EF3E-F432B8911CB7}"/>
              </a:ext>
            </a:extLst>
          </p:cNvPr>
          <p:cNvSpPr/>
          <p:nvPr/>
        </p:nvSpPr>
        <p:spPr>
          <a:xfrm>
            <a:off x="2801164" y="1040948"/>
            <a:ext cx="1869260" cy="5643124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space réservé du contenu 11">
            <a:extLst>
              <a:ext uri="{FF2B5EF4-FFF2-40B4-BE49-F238E27FC236}">
                <a16:creationId xmlns:a16="http://schemas.microsoft.com/office/drawing/2014/main" id="{B772FD5B-34DC-037B-C20D-18F57E16C6DF}"/>
              </a:ext>
            </a:extLst>
          </p:cNvPr>
          <p:cNvSpPr txBox="1">
            <a:spLocks/>
          </p:cNvSpPr>
          <p:nvPr/>
        </p:nvSpPr>
        <p:spPr>
          <a:xfrm>
            <a:off x="2815139" y="1155670"/>
            <a:ext cx="1849701" cy="574190"/>
          </a:xfrm>
          <a:prstGeom prst="rect">
            <a:avLst/>
          </a:prstGeom>
          <a:pattFill prst="pct80">
            <a:fgClr>
              <a:srgbClr val="22E39B"/>
            </a:fgClr>
            <a:bgClr>
              <a:schemeClr val="tx1"/>
            </a:bgClr>
          </a:pattFill>
        </p:spPr>
        <p:txBody>
          <a:bodyPr anchor="ctr"/>
          <a:lstStyle>
            <a:defPPr>
              <a:defRPr lang="fr-FR"/>
            </a:defPPr>
            <a:lvl1pPr marR="0" lvl="0" indent="0" algn="ctr" fontAlgn="auto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Firs Neue" panose="020B00030300000200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0" i="0">
                <a:solidFill>
                  <a:srgbClr val="22E49C"/>
                </a:solidFill>
                <a:latin typeface="TT Firs Neue Normal" panose="020B00030300000200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Transport, Logistics, Services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612B59-4534-31AC-9154-1D85C2379A35}"/>
              </a:ext>
            </a:extLst>
          </p:cNvPr>
          <p:cNvSpPr/>
          <p:nvPr/>
        </p:nvSpPr>
        <p:spPr>
          <a:xfrm>
            <a:off x="490780" y="1047044"/>
            <a:ext cx="1869260" cy="5643124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300CFF97-856B-F48C-9243-497CFCCD9B8A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3000" u="none" strike="noStrike" kern="1200" cap="none" spc="0" normalizeH="0" baseline="0" noProof="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Trusted by leading </a:t>
            </a:r>
            <a:r>
              <a:rPr lang="en-US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organization</a:t>
            </a:r>
            <a:r>
              <a:rPr lang="en-US" sz="3000" u="none" strike="noStrike" kern="1200" cap="none" spc="0" normalizeH="0" baseline="0" noProof="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s in </a:t>
            </a:r>
            <a:r>
              <a:rPr lang="en-US" sz="3000" u="none" strike="noStrike" kern="1200" cap="none" spc="0" normalizeH="0" baseline="0" noProof="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OT</a:t>
            </a:r>
          </a:p>
        </p:txBody>
      </p:sp>
      <p:pic>
        <p:nvPicPr>
          <p:cNvPr id="3" name="Picture 26" descr="Suez - Collectif d'entreprises pour une économie plus inclusive">
            <a:extLst>
              <a:ext uri="{FF2B5EF4-FFF2-40B4-BE49-F238E27FC236}">
                <a16:creationId xmlns:a16="http://schemas.microsoft.com/office/drawing/2014/main" id="{5B315241-773A-E837-25B9-FB37E827F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51" b="20174"/>
          <a:stretch>
            <a:fillRect/>
          </a:stretch>
        </p:blipFill>
        <p:spPr bwMode="auto">
          <a:xfrm>
            <a:off x="3113889" y="4412731"/>
            <a:ext cx="1229856" cy="5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Logo Framatome - Framatome">
            <a:extLst>
              <a:ext uri="{FF2B5EF4-FFF2-40B4-BE49-F238E27FC236}">
                <a16:creationId xmlns:a16="http://schemas.microsoft.com/office/drawing/2014/main" id="{95126E66-D0B5-D31E-5E26-1DE68207F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96" t="33773" r="12116" b="33894"/>
          <a:stretch>
            <a:fillRect/>
          </a:stretch>
        </p:blipFill>
        <p:spPr bwMode="auto">
          <a:xfrm>
            <a:off x="5230729" y="2384960"/>
            <a:ext cx="1626071" cy="48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4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EF0ECA21-8A6E-7531-F9CD-31C0B5B432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533" y="3777438"/>
            <a:ext cx="1517286" cy="343918"/>
          </a:xfrm>
          <a:prstGeom prst="rect">
            <a:avLst/>
          </a:prstGeom>
        </p:spPr>
      </p:pic>
      <p:pic>
        <p:nvPicPr>
          <p:cNvPr id="9" name="Image 5" descr="Une image contenant capture d’écran, Graphique, graphisme, symbole&#10;&#10;Description générée automatiquement">
            <a:extLst>
              <a:ext uri="{FF2B5EF4-FFF2-40B4-BE49-F238E27FC236}">
                <a16:creationId xmlns:a16="http://schemas.microsoft.com/office/drawing/2014/main" id="{B5E7FC7D-0D76-8AA2-4786-BBCCF47025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714" y="2819356"/>
            <a:ext cx="1572925" cy="726354"/>
          </a:xfrm>
          <a:prstGeom prst="rect">
            <a:avLst/>
          </a:prstGeom>
        </p:spPr>
      </p:pic>
      <p:pic>
        <p:nvPicPr>
          <p:cNvPr id="10" name="Image 6" descr="Une image contenant Police, Graphique, capture d’écran, logo&#10;&#10;Description générée automatiquement">
            <a:extLst>
              <a:ext uri="{FF2B5EF4-FFF2-40B4-BE49-F238E27FC236}">
                <a16:creationId xmlns:a16="http://schemas.microsoft.com/office/drawing/2014/main" id="{84007A71-5323-12C2-16D6-C3AC3955467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3853" y="5631989"/>
            <a:ext cx="1275584" cy="409615"/>
          </a:xfrm>
          <a:prstGeom prst="rect">
            <a:avLst/>
          </a:prstGeom>
        </p:spPr>
      </p:pic>
      <p:pic>
        <p:nvPicPr>
          <p:cNvPr id="11" name="Image 9" descr="Une image contenant Police, logo, Graphique, Bleu électrique&#10;&#10;Description générée automatiquement">
            <a:extLst>
              <a:ext uri="{FF2B5EF4-FFF2-40B4-BE49-F238E27FC236}">
                <a16:creationId xmlns:a16="http://schemas.microsoft.com/office/drawing/2014/main" id="{D55BC9D5-918B-D555-DDBC-42C39A416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5274" y="2982486"/>
            <a:ext cx="1392646" cy="162476"/>
          </a:xfrm>
          <a:prstGeom prst="rect">
            <a:avLst/>
          </a:prstGeom>
        </p:spPr>
      </p:pic>
      <p:pic>
        <p:nvPicPr>
          <p:cNvPr id="12" name="Image 11" descr="Une image contenant texte, capture d’écran, Police, orange&#10;&#10;Description générée automatiquement">
            <a:extLst>
              <a:ext uri="{FF2B5EF4-FFF2-40B4-BE49-F238E27FC236}">
                <a16:creationId xmlns:a16="http://schemas.microsoft.com/office/drawing/2014/main" id="{FA11B067-CDFE-06B1-6676-5739778D2A4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385" y="5780726"/>
            <a:ext cx="753206" cy="753206"/>
          </a:xfrm>
          <a:prstGeom prst="rect">
            <a:avLst/>
          </a:prstGeom>
        </p:spPr>
      </p:pic>
      <p:pic>
        <p:nvPicPr>
          <p:cNvPr id="13" name="Image 12" descr="Une image contenant Graphique, Police, graphisme, conception&#10;&#10;Description générée automatiquement">
            <a:extLst>
              <a:ext uri="{FF2B5EF4-FFF2-40B4-BE49-F238E27FC236}">
                <a16:creationId xmlns:a16="http://schemas.microsoft.com/office/drawing/2014/main" id="{78BFB547-FF9D-58A1-56CB-0BE5663B7DF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252" y="1875976"/>
            <a:ext cx="1184870" cy="503570"/>
          </a:xfrm>
          <a:prstGeom prst="rect">
            <a:avLst/>
          </a:prstGeom>
        </p:spPr>
      </p:pic>
      <p:pic>
        <p:nvPicPr>
          <p:cNvPr id="14" name="Image 13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EF0A2B7D-4103-1A59-4658-B60C21FD0C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650" y="3320012"/>
            <a:ext cx="1416442" cy="849865"/>
          </a:xfrm>
          <a:prstGeom prst="rect">
            <a:avLst/>
          </a:prstGeom>
        </p:spPr>
      </p:pic>
      <p:pic>
        <p:nvPicPr>
          <p:cNvPr id="15" name="Image 1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E474DA0E-45DC-F10E-D0DF-4FC607206B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223" y="1890221"/>
            <a:ext cx="1025530" cy="723079"/>
          </a:xfrm>
          <a:prstGeom prst="rect">
            <a:avLst/>
          </a:prstGeom>
        </p:spPr>
      </p:pic>
      <p:pic>
        <p:nvPicPr>
          <p:cNvPr id="16" name="Image 15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0D66E259-7E3F-1FEF-F2D1-BAB8C492486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737" y="4369740"/>
            <a:ext cx="726355" cy="726355"/>
          </a:xfrm>
          <a:prstGeom prst="rect">
            <a:avLst/>
          </a:prstGeom>
        </p:spPr>
      </p:pic>
      <p:pic>
        <p:nvPicPr>
          <p:cNvPr id="17" name="Image 16" descr="Une image contenant Police, Graphique, logo, rouge&#10;&#10;Le contenu généré par l’IA peut être incorrect.">
            <a:extLst>
              <a:ext uri="{FF2B5EF4-FFF2-40B4-BE49-F238E27FC236}">
                <a16:creationId xmlns:a16="http://schemas.microsoft.com/office/drawing/2014/main" id="{0C2A31F0-D06D-BE41-F2BF-8C73BA49071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269" y="4669041"/>
            <a:ext cx="779611" cy="779611"/>
          </a:xfrm>
          <a:prstGeom prst="rect">
            <a:avLst/>
          </a:prstGeom>
        </p:spPr>
      </p:pic>
      <p:pic>
        <p:nvPicPr>
          <p:cNvPr id="18" name="Image 17" descr="Une image contenant Police, Graphiqu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F9886D4-B726-ABD0-26E4-92F1EE90F4E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292" y="4653226"/>
            <a:ext cx="693888" cy="788719"/>
          </a:xfrm>
          <a:prstGeom prst="rect">
            <a:avLst/>
          </a:prstGeom>
        </p:spPr>
      </p:pic>
      <p:pic>
        <p:nvPicPr>
          <p:cNvPr id="19" name="Image 18" descr="Une image contenant violet, obscurité, Magenta, violette&#10;&#10;Le contenu généré par l’IA peut être incorrect.">
            <a:extLst>
              <a:ext uri="{FF2B5EF4-FFF2-40B4-BE49-F238E27FC236}">
                <a16:creationId xmlns:a16="http://schemas.microsoft.com/office/drawing/2014/main" id="{3049DF94-9FD4-A547-16A6-D446CF3E5F4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01" y="1699291"/>
            <a:ext cx="1721988" cy="794223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456F8A67-47D7-3A02-4543-CB6BA0D7D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485" y="4344607"/>
            <a:ext cx="781767" cy="7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National Grid Corporation of the Philippines | Logopedia | Fandom">
            <a:extLst>
              <a:ext uri="{FF2B5EF4-FFF2-40B4-BE49-F238E27FC236}">
                <a16:creationId xmlns:a16="http://schemas.microsoft.com/office/drawing/2014/main" id="{D220B429-BDB8-20D5-3FB2-EA5AF84F9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6345" y="3728670"/>
            <a:ext cx="833729" cy="8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6E997711-A753-4F2F-8FE2-601B8B576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6600" y="4563492"/>
            <a:ext cx="1049802" cy="8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054B886-9F16-C69A-1522-F9F1F040087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365" b="34968"/>
          <a:stretch>
            <a:fillRect/>
          </a:stretch>
        </p:blipFill>
        <p:spPr>
          <a:xfrm>
            <a:off x="5263242" y="6165620"/>
            <a:ext cx="1567957" cy="437123"/>
          </a:xfrm>
          <a:prstGeom prst="rect">
            <a:avLst/>
          </a:prstGeom>
        </p:spPr>
      </p:pic>
      <p:pic>
        <p:nvPicPr>
          <p:cNvPr id="25" name="Picture 24" descr="Bienvenue sur le service - e-HOTEL">
            <a:extLst>
              <a:ext uri="{FF2B5EF4-FFF2-40B4-BE49-F238E27FC236}">
                <a16:creationId xmlns:a16="http://schemas.microsoft.com/office/drawing/2014/main" id="{A2222BD2-CBF6-E374-0122-963D0D0CB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07298" y="1844810"/>
            <a:ext cx="1168599" cy="10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space réservé du contenu 11">
            <a:extLst>
              <a:ext uri="{FF2B5EF4-FFF2-40B4-BE49-F238E27FC236}">
                <a16:creationId xmlns:a16="http://schemas.microsoft.com/office/drawing/2014/main" id="{46822ACA-6C44-9D96-F7EB-AEFE9982A1B0}"/>
              </a:ext>
            </a:extLst>
          </p:cNvPr>
          <p:cNvSpPr txBox="1">
            <a:spLocks/>
          </p:cNvSpPr>
          <p:nvPr/>
        </p:nvSpPr>
        <p:spPr>
          <a:xfrm>
            <a:off x="504755" y="1161766"/>
            <a:ext cx="1849701" cy="574190"/>
          </a:xfrm>
          <a:prstGeom prst="rect">
            <a:avLst/>
          </a:prstGeom>
          <a:pattFill prst="pct80">
            <a:fgClr>
              <a:srgbClr val="22E39B"/>
            </a:fgClr>
            <a:bgClr>
              <a:schemeClr val="tx1"/>
            </a:bgClr>
          </a:pattFill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2E49C"/>
                </a:solidFill>
                <a:latin typeface="TT Firs Neue" panose="020B000303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2E49C"/>
                </a:solidFill>
                <a:latin typeface="TT Firs Neue Normal" panose="020B000303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2E49C"/>
                </a:solidFill>
                <a:latin typeface="TT Firs Neue Normal" panose="020B000303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2E49C"/>
                </a:solidFill>
                <a:latin typeface="TT Firs Neue Normal" panose="020B000303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22E49C"/>
                </a:solidFill>
                <a:latin typeface="TT Firs Neue Normal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latin typeface="TT Firs Neue" panose="020B0003030000020004" pitchFamily="34" charset="0"/>
              </a:rPr>
              <a:t>Industry,</a:t>
            </a:r>
            <a:br>
              <a:rPr lang="en-US" sz="1600" b="1" dirty="0">
                <a:solidFill>
                  <a:schemeClr val="bg1"/>
                </a:solidFill>
                <a:latin typeface="TT Firs Neue" panose="020B0003030000020004" pitchFamily="34" charset="0"/>
              </a:rPr>
            </a:br>
            <a:r>
              <a:rPr lang="en-US" sz="1600" b="1" dirty="0">
                <a:solidFill>
                  <a:schemeClr val="bg1"/>
                </a:solidFill>
              </a:rPr>
              <a:t>Manufacturing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EBFD732-6007-EB1B-CE77-1E8D58B84C7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5070" y="4714512"/>
            <a:ext cx="1434107" cy="80668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DE727B7-CFD9-89B8-568B-7AF092D4F4AC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4270" t="8530" r="8293" b="9816"/>
          <a:stretch>
            <a:fillRect/>
          </a:stretch>
        </p:blipFill>
        <p:spPr>
          <a:xfrm>
            <a:off x="7629493" y="1844425"/>
            <a:ext cx="1282295" cy="97233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9B3DE15-8E33-2AFD-8C09-709501C1F85A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32908" b="28692"/>
          <a:stretch>
            <a:fillRect/>
          </a:stretch>
        </p:blipFill>
        <p:spPr>
          <a:xfrm>
            <a:off x="3069802" y="3186021"/>
            <a:ext cx="1340373" cy="51470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80AFE28-1A92-F4DF-EF2E-7E36B9C60BEA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t="36230" b="34461"/>
          <a:stretch>
            <a:fillRect/>
          </a:stretch>
        </p:blipFill>
        <p:spPr>
          <a:xfrm>
            <a:off x="5299818" y="5629734"/>
            <a:ext cx="1491422" cy="437123"/>
          </a:xfrm>
          <a:prstGeom prst="rect">
            <a:avLst/>
          </a:prstGeom>
        </p:spPr>
      </p:pic>
      <p:pic>
        <p:nvPicPr>
          <p:cNvPr id="48" name="Image 47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EE338A92-F3CF-0AF1-10E8-EA4D9C43448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9690" y="2816757"/>
            <a:ext cx="1291435" cy="726432"/>
          </a:xfrm>
          <a:prstGeom prst="rect">
            <a:avLst/>
          </a:prstGeom>
        </p:spPr>
      </p:pic>
      <p:pic>
        <p:nvPicPr>
          <p:cNvPr id="49" name="Image 48" descr="Une image contenant Graphique, Police, logo, graphisme&#10;&#10;Le contenu généré par l’IA peut être incorrect.">
            <a:extLst>
              <a:ext uri="{FF2B5EF4-FFF2-40B4-BE49-F238E27FC236}">
                <a16:creationId xmlns:a16="http://schemas.microsoft.com/office/drawing/2014/main" id="{5ED41E18-A305-14B9-767D-F12D7ED0E75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057393" y="2711947"/>
            <a:ext cx="1365190" cy="375427"/>
          </a:xfrm>
          <a:prstGeom prst="rect">
            <a:avLst/>
          </a:prstGeom>
        </p:spPr>
      </p:pic>
      <p:pic>
        <p:nvPicPr>
          <p:cNvPr id="50" name="Image 49" descr="Une image contenant Police, Graphiqu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92F517A-BB26-D2E5-93F5-97B1A1FF38D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35947" y="3241807"/>
            <a:ext cx="1711301" cy="63204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0EFBA91-63B0-88BF-7BC4-F479EB947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50" y="5390819"/>
            <a:ext cx="1491199" cy="3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EAFE4FF-E6B7-D005-58A0-D601E5DC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75" y="2358707"/>
            <a:ext cx="1990090" cy="6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" name="Image 3071" descr="Une image contenant logo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99C1B01-3C5F-FDA3-A4E7-4BAE23A7518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13" y="3831538"/>
            <a:ext cx="1517351" cy="375427"/>
          </a:xfrm>
          <a:prstGeom prst="rect">
            <a:avLst/>
          </a:prstGeom>
        </p:spPr>
      </p:pic>
      <p:pic>
        <p:nvPicPr>
          <p:cNvPr id="3075" name="Image 3074" descr="Une image contenant Graphique&#10;&#10;Le contenu généré par l’IA peut être incorrect.">
            <a:extLst>
              <a:ext uri="{FF2B5EF4-FFF2-40B4-BE49-F238E27FC236}">
                <a16:creationId xmlns:a16="http://schemas.microsoft.com/office/drawing/2014/main" id="{A19A6E09-960B-7CAD-E83C-49F6C9E13B2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93" y="3897549"/>
            <a:ext cx="1248408" cy="581290"/>
          </a:xfrm>
          <a:prstGeom prst="rect">
            <a:avLst/>
          </a:prstGeom>
        </p:spPr>
      </p:pic>
      <p:pic>
        <p:nvPicPr>
          <p:cNvPr id="3079" name="Image 3078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C608F186-6F69-D19E-EDAE-A0B5EAFFA5A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85" y="4201009"/>
            <a:ext cx="1175269" cy="602325"/>
          </a:xfrm>
          <a:prstGeom prst="rect">
            <a:avLst/>
          </a:prstGeom>
        </p:spPr>
      </p:pic>
      <p:pic>
        <p:nvPicPr>
          <p:cNvPr id="3086" name="Image 3085" descr="Une image contenant Police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EA7602A-6F46-B8A9-9877-F5503A8F2F9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74" y="3780671"/>
            <a:ext cx="781728" cy="800341"/>
          </a:xfrm>
          <a:prstGeom prst="rect">
            <a:avLst/>
          </a:prstGeom>
        </p:spPr>
      </p:pic>
      <p:pic>
        <p:nvPicPr>
          <p:cNvPr id="3088" name="Image 3087" descr="Une image contenant Graphique, Police, graphisme, logo&#10;&#10;Le contenu généré par l’IA peut être incorrect.">
            <a:extLst>
              <a:ext uri="{FF2B5EF4-FFF2-40B4-BE49-F238E27FC236}">
                <a16:creationId xmlns:a16="http://schemas.microsoft.com/office/drawing/2014/main" id="{3E0ED377-D190-0E59-D8C4-5326C344186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141" y="6248179"/>
            <a:ext cx="1315008" cy="215743"/>
          </a:xfrm>
          <a:prstGeom prst="rect">
            <a:avLst/>
          </a:prstGeom>
        </p:spPr>
      </p:pic>
      <p:pic>
        <p:nvPicPr>
          <p:cNvPr id="3090" name="Graphique 3089">
            <a:extLst>
              <a:ext uri="{FF2B5EF4-FFF2-40B4-BE49-F238E27FC236}">
                <a16:creationId xmlns:a16="http://schemas.microsoft.com/office/drawing/2014/main" id="{10218869-5DD7-2ECF-4557-BC29FB94504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448389" y="2746191"/>
            <a:ext cx="1184650" cy="935718"/>
          </a:xfrm>
          <a:prstGeom prst="rect">
            <a:avLst/>
          </a:prstGeom>
        </p:spPr>
      </p:pic>
      <p:pic>
        <p:nvPicPr>
          <p:cNvPr id="4" name="Image 3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9A79C922-6253-414F-92AE-6E8200BBAC9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730754" y="5261668"/>
            <a:ext cx="1224976" cy="519058"/>
          </a:xfrm>
          <a:prstGeom prst="rect">
            <a:avLst/>
          </a:prstGeom>
        </p:spPr>
      </p:pic>
      <p:pic>
        <p:nvPicPr>
          <p:cNvPr id="5" name="Image 4" descr="Une image contenant Police, Graphique, logo, symbole&#10;&#10;Le contenu généré par l’IA peut être incorrect.">
            <a:extLst>
              <a:ext uri="{FF2B5EF4-FFF2-40B4-BE49-F238E27FC236}">
                <a16:creationId xmlns:a16="http://schemas.microsoft.com/office/drawing/2014/main" id="{FB3B4D39-C1A0-CC3B-92EA-F2A8291E9A0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730754" y="5925271"/>
            <a:ext cx="1224977" cy="569254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6B847C81-060F-A525-4ECD-5E08F44EF9A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38133" y="5848295"/>
            <a:ext cx="1303476" cy="678894"/>
          </a:xfrm>
          <a:prstGeom prst="rect">
            <a:avLst/>
          </a:prstGeom>
        </p:spPr>
      </p:pic>
      <p:pic>
        <p:nvPicPr>
          <p:cNvPr id="1026" name="Picture 2" descr="Bouygues Telecom - Grand Ajaccio Baléone">
            <a:extLst>
              <a:ext uri="{FF2B5EF4-FFF2-40B4-BE49-F238E27FC236}">
                <a16:creationId xmlns:a16="http://schemas.microsoft.com/office/drawing/2014/main" id="{4F4723D3-72F1-3A83-A739-E8124999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03" y="5033175"/>
            <a:ext cx="1565361" cy="57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55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C4F15-91C9-2AE6-573C-2C551B449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2FFE7CA-EF28-B955-67C8-D83F62F96866}"/>
              </a:ext>
            </a:extLst>
          </p:cNvPr>
          <p:cNvSpPr/>
          <p:nvPr/>
        </p:nvSpPr>
        <p:spPr>
          <a:xfrm>
            <a:off x="0" y="2296886"/>
            <a:ext cx="12192000" cy="2101434"/>
          </a:xfrm>
          <a:prstGeom prst="rect">
            <a:avLst/>
          </a:prstGeom>
          <a:solidFill>
            <a:schemeClr val="tx1"/>
          </a:soli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Une image contenant capture d’écran, Graphique, Police, texte&#10;&#10;Le contenu généré par l’IA peut être incorrect.">
            <a:extLst>
              <a:ext uri="{FF2B5EF4-FFF2-40B4-BE49-F238E27FC236}">
                <a16:creationId xmlns:a16="http://schemas.microsoft.com/office/drawing/2014/main" id="{EF1B0DEE-14CB-EA32-8113-BC4A62673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2" y="1953084"/>
            <a:ext cx="1895016" cy="189501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8B5BA67-35CE-8DE7-1DB5-C7248FDA24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809" b="11053"/>
          <a:stretch>
            <a:fillRect/>
          </a:stretch>
        </p:blipFill>
        <p:spPr>
          <a:xfrm>
            <a:off x="8131510" y="2474097"/>
            <a:ext cx="1077847" cy="85299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B39DB8A-F0E1-F5B4-0930-E10A8E2FF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475" y="3571047"/>
            <a:ext cx="964035" cy="44559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AAE6C67-2F55-95D1-0FB5-27E6CF83C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756" y="3656772"/>
            <a:ext cx="1286588" cy="44559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2A7641F-EB99-7C4F-B465-3F607C583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2915" y="2391653"/>
            <a:ext cx="2131921" cy="89595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D694CEA0-6AC9-C322-7655-0AACC94CE3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1538" y="2736465"/>
            <a:ext cx="1641273" cy="32825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DE82300-DF9C-D151-3FEB-CB9E237432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3679" y="2555357"/>
            <a:ext cx="690470" cy="69047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21C2636C-1B0C-2E9B-B191-0A60125A5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0592" y="2571922"/>
            <a:ext cx="1329452" cy="657340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A7BAA9D4-61A6-F3F3-CBD3-C457A9CC29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8331" y="3612737"/>
            <a:ext cx="2394394" cy="36221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E5C161A6-42C8-10C4-592F-FF2F03FEA1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2568" y="3689379"/>
            <a:ext cx="1917591" cy="227715"/>
          </a:xfrm>
          <a:prstGeom prst="rect">
            <a:avLst/>
          </a:prstGeom>
        </p:spPr>
      </p:pic>
      <p:pic>
        <p:nvPicPr>
          <p:cNvPr id="42" name="Picture 2" descr="Subscribe to Integrity360 Communications">
            <a:extLst>
              <a:ext uri="{FF2B5EF4-FFF2-40B4-BE49-F238E27FC236}">
                <a16:creationId xmlns:a16="http://schemas.microsoft.com/office/drawing/2014/main" id="{FE63636B-9BA9-C708-5790-11306B368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48" y="2596052"/>
            <a:ext cx="1507567" cy="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itre 2">
            <a:extLst>
              <a:ext uri="{FF2B5EF4-FFF2-40B4-BE49-F238E27FC236}">
                <a16:creationId xmlns:a16="http://schemas.microsoft.com/office/drawing/2014/main" id="{328723EA-0B13-4799-CC25-AD7DB87765C6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3000" u="none" strike="noStrike" kern="1200" cap="none" spc="0" normalizeH="0" baseline="0" noProof="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Selected by demanding partners</a:t>
            </a:r>
          </a:p>
        </p:txBody>
      </p:sp>
      <p:pic>
        <p:nvPicPr>
          <p:cNvPr id="1026" name="Picture 2" descr="GLOBAL SECURITY NETWORK - WALLIX">
            <a:extLst>
              <a:ext uri="{FF2B5EF4-FFF2-40B4-BE49-F238E27FC236}">
                <a16:creationId xmlns:a16="http://schemas.microsoft.com/office/drawing/2014/main" id="{6508A06F-7630-7E9E-52BC-2ABD01F6B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37000" r="19251" b="37837"/>
          <a:stretch>
            <a:fillRect/>
          </a:stretch>
        </p:blipFill>
        <p:spPr bwMode="auto">
          <a:xfrm>
            <a:off x="8297263" y="3502468"/>
            <a:ext cx="1389562" cy="58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out Us - Vista Infotech">
            <a:extLst>
              <a:ext uri="{FF2B5EF4-FFF2-40B4-BE49-F238E27FC236}">
                <a16:creationId xmlns:a16="http://schemas.microsoft.com/office/drawing/2014/main" id="{E7CB640C-76E6-2E96-38AF-CC3D45E9B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677" y="3641910"/>
            <a:ext cx="1559992" cy="3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EFFCB3-24A1-5BBB-AA12-941EF2929E42}"/>
              </a:ext>
            </a:extLst>
          </p:cNvPr>
          <p:cNvCxnSpPr/>
          <p:nvPr/>
        </p:nvCxnSpPr>
        <p:spPr>
          <a:xfrm>
            <a:off x="7965440" y="2736465"/>
            <a:ext cx="0" cy="1209318"/>
          </a:xfrm>
          <a:prstGeom prst="line">
            <a:avLst/>
          </a:prstGeom>
          <a:ln w="254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996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09670-F1D6-B251-CFCD-F3D1F0B2A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ED9BA3BD-A84E-59F2-520E-0AE1F928655A}"/>
              </a:ext>
            </a:extLst>
          </p:cNvPr>
          <p:cNvSpPr txBox="1">
            <a:spLocks/>
          </p:cNvSpPr>
          <p:nvPr/>
        </p:nvSpPr>
        <p:spPr>
          <a:xfrm>
            <a:off x="1686560" y="2255520"/>
            <a:ext cx="8879840" cy="2600960"/>
          </a:xfrm>
          <a:prstGeom prst="rect">
            <a:avLst/>
          </a:prstGeom>
          <a:gradFill flip="none" rotWithShape="1">
            <a:gsLst>
              <a:gs pos="0">
                <a:srgbClr val="071A11"/>
              </a:gs>
              <a:gs pos="86000">
                <a:srgbClr val="0C3C28"/>
              </a:gs>
              <a:gs pos="100000">
                <a:srgbClr val="115D3F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  <a:effectLst>
            <a:glow rad="63500">
              <a:srgbClr val="22E39B">
                <a:alpha val="40000"/>
              </a:srgbClr>
            </a:glow>
          </a:effectLst>
        </p:spPr>
        <p:txBody>
          <a:bodyPr lIns="162000" tIns="108000" rIns="162000" bIns="10800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22E49C"/>
              </a:buClr>
              <a:buSzPct val="100000"/>
              <a:buFont typeface="Police système Courant"/>
              <a:buChar char="✲"/>
              <a:defRPr lang="fr-FR" sz="1800" kern="1200" dirty="0" smtClean="0">
                <a:solidFill>
                  <a:srgbClr val="22E39B"/>
                </a:solidFill>
                <a:effectLst/>
                <a:latin typeface="TT Firs Neue" panose="020B00030300000200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olice système Courant"/>
              <a:buChar char="□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T Firs Neue" panose="020B000303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Police système Courant"/>
              <a:buNone/>
            </a:pPr>
            <a:endParaRPr lang="en-US" sz="1000" b="1" dirty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 dirty="0">
              <a:solidFill>
                <a:srgbClr val="22E49C"/>
              </a:solidFill>
            </a:endParaRPr>
          </a:p>
          <a:p>
            <a:pPr marL="0" indent="0">
              <a:buFont typeface="Police système Courant"/>
              <a:buNone/>
            </a:pPr>
            <a:endParaRPr lang="en-US" sz="1000" b="1" dirty="0">
              <a:solidFill>
                <a:srgbClr val="22E49C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 dirty="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 dirty="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 dirty="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 dirty="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 dirty="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 dirty="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 dirty="0">
              <a:solidFill>
                <a:schemeClr val="tx1"/>
              </a:solidFill>
            </a:endParaRPr>
          </a:p>
          <a:p>
            <a:pPr marL="0" indent="0" algn="ctr">
              <a:buFont typeface="Police système Courant"/>
              <a:buNone/>
            </a:pPr>
            <a:endParaRPr lang="fr-FR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A0BD74-B29D-7E04-3C52-3FC511525682}"/>
              </a:ext>
            </a:extLst>
          </p:cNvPr>
          <p:cNvSpPr txBox="1"/>
          <p:nvPr/>
        </p:nvSpPr>
        <p:spPr>
          <a:xfrm>
            <a:off x="2043249" y="2690039"/>
            <a:ext cx="89701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T Firs Neue Trial Var Roman" panose="02000503030000020004" pitchFamily="2" charset="0"/>
              </a:rPr>
              <a:t>The only </a:t>
            </a:r>
            <a:r>
              <a:rPr lang="en-US" sz="220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CPS Protection Platform</a:t>
            </a:r>
            <a:r>
              <a:rPr lang="en-US" sz="2200" dirty="0">
                <a:latin typeface="TT Firs Neue Trial Var Roman" panose="02000503030000020004" pitchFamily="2" charset="0"/>
              </a:rPr>
              <a:t>* that combines OT Infrastructure Visibility, Threat Detection and Critical Asset Protection — for true defense-in-depth.</a:t>
            </a:r>
          </a:p>
          <a:p>
            <a:endParaRPr lang="en-US" sz="2200" dirty="0">
              <a:latin typeface="TT Firs Neue Trial Var Roman" panose="02000503030000020004" pitchFamily="2" charset="0"/>
            </a:endParaRPr>
          </a:p>
          <a:p>
            <a:r>
              <a:rPr lang="en-US" sz="2200" dirty="0">
                <a:latin typeface="TT Firs Neue Trial Var Roman" panose="02000503030000020004" pitchFamily="2" charset="0"/>
              </a:rPr>
              <a:t>The only European </a:t>
            </a:r>
            <a:r>
              <a:rPr lang="en-US" sz="2200" dirty="0">
                <a:solidFill>
                  <a:srgbClr val="22E39B"/>
                </a:solidFill>
                <a:latin typeface="TT Firs Neue Trial Var Roman" panose="02000503030000020004" pitchFamily="2" charset="0"/>
              </a:rPr>
              <a:t>CPS Protection Platform</a:t>
            </a:r>
            <a:r>
              <a:rPr lang="en-US" sz="2200" dirty="0">
                <a:latin typeface="TT Firs Neue Trial Var Roman" panose="02000503030000020004" pitchFamily="2" charset="0"/>
              </a:rPr>
              <a:t>*.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EA62A55-48DD-A7C4-B699-553CC6659F81}"/>
              </a:ext>
            </a:extLst>
          </p:cNvPr>
          <p:cNvSpPr txBox="1"/>
          <p:nvPr/>
        </p:nvSpPr>
        <p:spPr>
          <a:xfrm>
            <a:off x="1790172" y="5648960"/>
            <a:ext cx="8776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T Firs Neue Trial Var Roman Light" panose="02000503030000020004" pitchFamily="2" charset="0"/>
              </a:rPr>
              <a:t>* </a:t>
            </a:r>
            <a:r>
              <a:rPr lang="fr-FR" sz="1200" dirty="0" err="1">
                <a:latin typeface="TT Firs Neue Trial Var Roman Light" panose="02000503030000020004" pitchFamily="2" charset="0"/>
              </a:rPr>
              <a:t>Term</a:t>
            </a:r>
            <a:r>
              <a:rPr lang="fr-FR" sz="1200" dirty="0">
                <a:latin typeface="TT Firs Neue Trial Var Roman Light" panose="02000503030000020004" pitchFamily="2" charset="0"/>
              </a:rPr>
              <a:t> </a:t>
            </a:r>
            <a:r>
              <a:rPr lang="fr-FR" sz="1200" dirty="0" err="1">
                <a:latin typeface="TT Firs Neue Trial Var Roman Light" panose="02000503030000020004" pitchFamily="2" charset="0"/>
              </a:rPr>
              <a:t>used</a:t>
            </a:r>
            <a:r>
              <a:rPr lang="fr-FR" sz="1200" dirty="0">
                <a:latin typeface="TT Firs Neue Trial Var Roman Light" panose="02000503030000020004" pitchFamily="2" charset="0"/>
              </a:rPr>
              <a:t> by Gartner to </a:t>
            </a:r>
            <a:r>
              <a:rPr lang="fr-FR" sz="1200" dirty="0" err="1">
                <a:latin typeface="TT Firs Neue Trial Var Roman Light" panose="02000503030000020004" pitchFamily="2" charset="0"/>
              </a:rPr>
              <a:t>designate</a:t>
            </a:r>
            <a:r>
              <a:rPr lang="fr-FR" sz="1200" dirty="0">
                <a:latin typeface="TT Firs Neue Trial Var Roman Light" panose="02000503030000020004" pitchFamily="2" charset="0"/>
              </a:rPr>
              <a:t> </a:t>
            </a:r>
            <a:r>
              <a:rPr lang="fr-FR" sz="1200" dirty="0" err="1">
                <a:latin typeface="TT Firs Neue Trial Var Roman Light" panose="02000503030000020004" pitchFamily="2" charset="0"/>
              </a:rPr>
              <a:t>cybersecurity</a:t>
            </a:r>
            <a:r>
              <a:rPr lang="fr-FR" sz="1200" dirty="0">
                <a:latin typeface="TT Firs Neue Trial Var Roman Light" panose="02000503030000020004" pitchFamily="2" charset="0"/>
              </a:rPr>
              <a:t> platforms for OT </a:t>
            </a:r>
            <a:r>
              <a:rPr lang="fr-FR" sz="1200" dirty="0" err="1">
                <a:latin typeface="TT Firs Neue Trial Var Roman Light" panose="02000503030000020004" pitchFamily="2" charset="0"/>
              </a:rPr>
              <a:t>environments</a:t>
            </a:r>
            <a:r>
              <a:rPr lang="fr-FR" sz="1200" dirty="0">
                <a:latin typeface="TT Firs Neue Trial Var Roman Light" panose="02000503030000020004" pitchFamily="2" charset="0"/>
              </a:rPr>
              <a:t>. CPS = Cyber-Physical </a:t>
            </a:r>
            <a:r>
              <a:rPr lang="fr-FR" sz="1200" dirty="0" err="1">
                <a:latin typeface="TT Firs Neue Trial Var Roman Light" panose="02000503030000020004" pitchFamily="2" charset="0"/>
              </a:rPr>
              <a:t>Systems</a:t>
            </a:r>
            <a:r>
              <a:rPr lang="fr-FR" sz="1200" dirty="0">
                <a:latin typeface="TT Firs Neue Trial Var Roman Light" panose="02000503030000020004" pitchFamily="2" charset="0"/>
              </a:rPr>
              <a:t>.</a:t>
            </a: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139B8463-21D8-0859-F19E-205AB50D93B2}"/>
              </a:ext>
            </a:extLst>
          </p:cNvPr>
          <p:cNvSpPr txBox="1">
            <a:spLocks/>
          </p:cNvSpPr>
          <p:nvPr/>
        </p:nvSpPr>
        <p:spPr>
          <a:xfrm>
            <a:off x="2137863" y="463900"/>
            <a:ext cx="9344026" cy="742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fr-FR" sz="3000" dirty="0" err="1">
                <a:solidFill>
                  <a:prstClr val="white"/>
                </a:solidFill>
                <a:latin typeface="TT Firs Neue Trial Var Roman" panose="02000503030000020004" pitchFamily="2" charset="0"/>
              </a:rPr>
              <a:t>Seclab</a:t>
            </a:r>
            <a:r>
              <a:rPr lang="fr-FR" sz="3000" dirty="0">
                <a:solidFill>
                  <a:prstClr val="white"/>
                </a:solidFill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srgbClr val="22E39B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OT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Cybersecurity</a:t>
            </a:r>
            <a:r>
              <a:rPr kumimoji="0" lang="fr-FR" sz="300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 </a:t>
            </a:r>
            <a:r>
              <a:rPr kumimoji="0" lang="fr-FR" sz="3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Firs Neue Trial Var Roman" panose="02000503030000020004" pitchFamily="2" charset="0"/>
              </a:rPr>
              <a:t>Platform</a:t>
            </a:r>
          </a:p>
        </p:txBody>
      </p:sp>
    </p:spTree>
    <p:extLst>
      <p:ext uri="{BB962C8B-B14F-4D97-AF65-F5344CB8AC3E}">
        <p14:creationId xmlns:p14="http://schemas.microsoft.com/office/powerpoint/2010/main" val="1588541212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 1 Blan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uverture 1 Noi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ide Noi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Jeux slides Noi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uverture 4 Blan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uverture 4 Noi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Jeux slides Blan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eclab xfa business style template" id="{21CB9E2B-82F7-414A-8DC0-762CB961EE04}" vid="{76BC1EBC-FA3C-7949-9E4B-0024FF0220EA}"/>
    </a:ext>
  </a:extLst>
</a:theme>
</file>

<file path=ppt/theme/theme9.xml><?xml version="1.0" encoding="utf-8"?>
<a:theme xmlns:a="http://schemas.openxmlformats.org/drawingml/2006/main" name="3_Jeux slides Blan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FF776C75-0400-AE4E-8886-5F87E577F8DF}">
  <we:reference id="WA200010001" version="1.0.0.0" store="Omex" storeType="OMEX"/>
  <we:alternateReferences>
    <we:reference id="WA200010001" version="1.0.0.0" store="WA200010001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D800F4A9-2962-4D22-A46E-42BA649BF016}">
  <we:reference id="f5f369e5-aa35-49d7-ad7b-638152ddb008" version="1.0.0.0" store="excatalog" storeType="excatalog"/>
  <we:alternateReferences>
    <we:reference id="WA200010001" version="1.0.0.0" store="en-gb" storeType="omex"/>
  </we:alternateReferences>
  <we:properties>
    <we:property name="Office.AutoShowTaskpaneWithDocument" value="true"/>
  </we:properties>
  <we:bindings/>
  <we:snapshot xmlns:r="http://schemas.openxmlformats.org/officeDocument/2006/relationships"/>
  <we:extLst>
    <a:ext xmlns:a="http://schemas.openxmlformats.org/drawingml/2006/main" uri="{0858819E-0033-43BF-8937-05EC82904868}">
      <we:backgroundApp state="0" runtimeId="Taskpane.Url"/>
    </a:ext>
  </we:extLst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54b2a0-839f-4e95-86c7-126a96b5673d" xsi:nil="true"/>
    <lcf76f155ced4ddcb4097134ff3c332f xmlns="855f17c0-4e9a-41e9-9f97-47414b91d3a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8064CB389A5842B44108224A70E6FF" ma:contentTypeVersion="12" ma:contentTypeDescription="Crée un document." ma:contentTypeScope="" ma:versionID="5288c513fa9fcd04e2f938b61385b8b2">
  <xsd:schema xmlns:xsd="http://www.w3.org/2001/XMLSchema" xmlns:xs="http://www.w3.org/2001/XMLSchema" xmlns:p="http://schemas.microsoft.com/office/2006/metadata/properties" xmlns:ns2="855f17c0-4e9a-41e9-9f97-47414b91d3a1" xmlns:ns3="bd54b2a0-839f-4e95-86c7-126a96b5673d" targetNamespace="http://schemas.microsoft.com/office/2006/metadata/properties" ma:root="true" ma:fieldsID="1aa07f075804a19e7310999ce488a26e" ns2:_="" ns3:_="">
    <xsd:import namespace="855f17c0-4e9a-41e9-9f97-47414b91d3a1"/>
    <xsd:import namespace="bd54b2a0-839f-4e95-86c7-126a96b567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f17c0-4e9a-41e9-9f97-47414b91d3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c9be6418-e38d-4301-be8d-07a8ef6337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54b2a0-839f-4e95-86c7-126a96b5673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bff7519-f1b0-4595-85e0-420e8c743be1}" ma:internalName="TaxCatchAll" ma:showField="CatchAllData" ma:web="bd54b2a0-839f-4e95-86c7-126a96b567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F3A42B-A5C6-4947-BE48-909E6106B4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CFDAE5-16E4-4724-A54A-950756DB2DCB}">
  <ds:schemaRefs>
    <ds:schemaRef ds:uri="http://schemas.microsoft.com/office/2006/metadata/properties"/>
    <ds:schemaRef ds:uri="http://purl.org/dc/dcmitype/"/>
    <ds:schemaRef ds:uri="http://purl.org/dc/terms/"/>
    <ds:schemaRef ds:uri="bd54b2a0-839f-4e95-86c7-126a96b5673d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855f17c0-4e9a-41e9-9f97-47414b91d3a1"/>
  </ds:schemaRefs>
</ds:datastoreItem>
</file>

<file path=customXml/itemProps3.xml><?xml version="1.0" encoding="utf-8"?>
<ds:datastoreItem xmlns:ds="http://schemas.openxmlformats.org/officeDocument/2006/customXml" ds:itemID="{4B677581-A34A-4943-8374-50637460E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5f17c0-4e9a-41e9-9f97-47414b91d3a1"/>
    <ds:schemaRef ds:uri="bd54b2a0-839f-4e95-86c7-126a96b567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6147</TotalTime>
  <Words>2896</Words>
  <Application>Microsoft Macintosh PowerPoint</Application>
  <PresentationFormat>Grand écran</PresentationFormat>
  <Paragraphs>669</Paragraphs>
  <Slides>37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37</vt:i4>
      </vt:variant>
    </vt:vector>
  </HeadingPairs>
  <TitlesOfParts>
    <vt:vector size="63" baseType="lpstr">
      <vt:lpstr>Aptos</vt:lpstr>
      <vt:lpstr>Arial</vt:lpstr>
      <vt:lpstr>Calibri</vt:lpstr>
      <vt:lpstr>Candara</vt:lpstr>
      <vt:lpstr>Corbel</vt:lpstr>
      <vt:lpstr>Courier New</vt:lpstr>
      <vt:lpstr>Police système Courant</vt:lpstr>
      <vt:lpstr>Times New Roman</vt:lpstr>
      <vt:lpstr>TT Firs Neue</vt:lpstr>
      <vt:lpstr>TT Firs Neue DemiBold</vt:lpstr>
      <vt:lpstr>TT Firs Neue Medium</vt:lpstr>
      <vt:lpstr>TT Firs Neue Normal</vt:lpstr>
      <vt:lpstr>TT Firs Neue Trial Var Roman</vt:lpstr>
      <vt:lpstr>TT Firs Neue Trial Var Roman ExtraLight</vt:lpstr>
      <vt:lpstr>TT Firs Neue Trial Var Roman Light</vt:lpstr>
      <vt:lpstr>TT Firs Neue Trial Var Roman Medium</vt:lpstr>
      <vt:lpstr>Wingdings</vt:lpstr>
      <vt:lpstr>Couverture 1 Blanc</vt:lpstr>
      <vt:lpstr>Couverture 1 Noir</vt:lpstr>
      <vt:lpstr>Vide Noir</vt:lpstr>
      <vt:lpstr>Jeux slides Noir</vt:lpstr>
      <vt:lpstr>Couverture 4 Blanc</vt:lpstr>
      <vt:lpstr>Couverture 4 Noir</vt:lpstr>
      <vt:lpstr>2_Jeux slides Blanc</vt:lpstr>
      <vt:lpstr>Office Theme</vt:lpstr>
      <vt:lpstr>3_Jeux slides Blanc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Alexandre Garret</dc:creator>
  <cp:lastModifiedBy>Delphine Perez</cp:lastModifiedBy>
  <cp:revision>34</cp:revision>
  <cp:lastPrinted>2025-09-24T09:14:05Z</cp:lastPrinted>
  <dcterms:created xsi:type="dcterms:W3CDTF">2024-02-16T09:53:01Z</dcterms:created>
  <dcterms:modified xsi:type="dcterms:W3CDTF">2026-03-23T16:07:37Z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0x010100398064CB389A5842B44108224A70E6FF</vt:lpwstr>
  </property>
  <property fmtid="{D5CDD505-2E9C-101B-9397-08002B2CF9AE}" pid="3" name="MediaServiceImageTags">
    <vt:lpwstr/>
  </property>
  <property fmtid="{D5CDD505-2E9C-101B-9397-08002B2CF9AE}" pid="4" name="Order">
    <vt:lpwstr>983100.000000000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